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54"/>
  </p:notesMasterIdLst>
  <p:sldIdLst>
    <p:sldId id="268" r:id="rId2"/>
    <p:sldId id="269" r:id="rId3"/>
    <p:sldId id="270" r:id="rId4"/>
    <p:sldId id="271" r:id="rId5"/>
    <p:sldId id="272" r:id="rId6"/>
    <p:sldId id="273" r:id="rId7"/>
    <p:sldId id="274" r:id="rId8"/>
    <p:sldId id="280" r:id="rId9"/>
    <p:sldId id="279" r:id="rId10"/>
    <p:sldId id="257" r:id="rId11"/>
    <p:sldId id="256" r:id="rId12"/>
    <p:sldId id="275" r:id="rId13"/>
    <p:sldId id="276" r:id="rId14"/>
    <p:sldId id="277" r:id="rId15"/>
    <p:sldId id="282" r:id="rId16"/>
    <p:sldId id="283" r:id="rId17"/>
    <p:sldId id="284" r:id="rId18"/>
    <p:sldId id="285" r:id="rId19"/>
    <p:sldId id="286" r:id="rId20"/>
    <p:sldId id="287" r:id="rId21"/>
    <p:sldId id="288" r:id="rId22"/>
    <p:sldId id="289" r:id="rId23"/>
    <p:sldId id="290" r:id="rId24"/>
    <p:sldId id="291" r:id="rId25"/>
    <p:sldId id="267" r:id="rId26"/>
    <p:sldId id="292" r:id="rId27"/>
    <p:sldId id="293" r:id="rId28"/>
    <p:sldId id="258" r:id="rId29"/>
    <p:sldId id="259" r:id="rId30"/>
    <p:sldId id="260" r:id="rId31"/>
    <p:sldId id="261" r:id="rId32"/>
    <p:sldId id="262" r:id="rId33"/>
    <p:sldId id="263" r:id="rId34"/>
    <p:sldId id="264" r:id="rId35"/>
    <p:sldId id="265" r:id="rId36"/>
    <p:sldId id="281" r:id="rId37"/>
    <p:sldId id="266" r:id="rId38"/>
    <p:sldId id="278" r:id="rId39"/>
    <p:sldId id="294" r:id="rId40"/>
    <p:sldId id="295" r:id="rId41"/>
    <p:sldId id="296" r:id="rId42"/>
    <p:sldId id="297" r:id="rId43"/>
    <p:sldId id="298" r:id="rId44"/>
    <p:sldId id="299" r:id="rId45"/>
    <p:sldId id="300" r:id="rId46"/>
    <p:sldId id="301" r:id="rId47"/>
    <p:sldId id="304" r:id="rId48"/>
    <p:sldId id="305" r:id="rId49"/>
    <p:sldId id="306" r:id="rId50"/>
    <p:sldId id="307" r:id="rId51"/>
    <p:sldId id="308" r:id="rId52"/>
    <p:sldId id="30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ES" id="{41956606-4260-4A3A-87F1-AE15D88EDFCA}">
          <p14:sldIdLst>
            <p14:sldId id="268"/>
            <p14:sldId id="269"/>
            <p14:sldId id="270"/>
            <p14:sldId id="271"/>
            <p14:sldId id="272"/>
            <p14:sldId id="273"/>
            <p14:sldId id="274"/>
            <p14:sldId id="280"/>
          </p14:sldIdLst>
        </p14:section>
        <p14:section name="Mã hoá" id="{21593E70-CDC0-4D8B-9DBC-85EFBE1CBAA5}">
          <p14:sldIdLst>
            <p14:sldId id="279"/>
          </p14:sldIdLst>
        </p14:section>
        <p14:section name="AddRoundKey" id="{992C1CE6-B4EC-4156-9FF4-7FE2E84ED4C3}">
          <p14:sldIdLst>
            <p14:sldId id="257"/>
          </p14:sldIdLst>
        </p14:section>
        <p14:section name="shiftrows" id="{90323E27-76FA-4A9F-AD34-95F552A8021E}">
          <p14:sldIdLst>
            <p14:sldId id="256"/>
          </p14:sldIdLst>
        </p14:section>
        <p14:section name="SubBytes" id="{57F3E8BF-765E-4C59-84A3-FCA661DC7227}">
          <p14:sldIdLst>
            <p14:sldId id="275"/>
            <p14:sldId id="276"/>
            <p14:sldId id="277"/>
          </p14:sldIdLst>
        </p14:section>
        <p14:section name="MixColumns" id="{BCAD966C-3719-48C8-8DF0-CEE29D45CD9D}">
          <p14:sldIdLst>
            <p14:sldId id="282"/>
            <p14:sldId id="283"/>
            <p14:sldId id="284"/>
            <p14:sldId id="285"/>
            <p14:sldId id="286"/>
            <p14:sldId id="287"/>
            <p14:sldId id="288"/>
            <p14:sldId id="289"/>
            <p14:sldId id="290"/>
            <p14:sldId id="291"/>
            <p14:sldId id="267"/>
            <p14:sldId id="292"/>
            <p14:sldId id="293"/>
          </p14:sldIdLst>
        </p14:section>
        <p14:section name="Keyexpansion" id="{43004D37-87E6-499A-BAC4-ECF17A4B03C6}">
          <p14:sldIdLst>
            <p14:sldId id="258"/>
            <p14:sldId id="259"/>
            <p14:sldId id="260"/>
            <p14:sldId id="261"/>
            <p14:sldId id="262"/>
            <p14:sldId id="263"/>
            <p14:sldId id="264"/>
          </p14:sldIdLst>
        </p14:section>
        <p14:section name="Giải mã" id="{4CD367B3-C7EA-4A8A-9465-C1D85851DD2E}">
          <p14:sldIdLst>
            <p14:sldId id="265"/>
            <p14:sldId id="281"/>
          </p14:sldIdLst>
        </p14:section>
        <p14:section name="InvShiftRows" id="{4A92A086-B3B6-4CE6-9C52-887CB4B7201A}">
          <p14:sldIdLst>
            <p14:sldId id="266"/>
          </p14:sldIdLst>
        </p14:section>
        <p14:section name="InvSubBytes" id="{E0D8A946-C7C4-4068-8592-96093CB1D83C}">
          <p14:sldIdLst>
            <p14:sldId id="278"/>
          </p14:sldIdLst>
        </p14:section>
        <p14:section name="InvMixColumns" id="{B4CC26C1-B7B9-4F41-A080-51331DC2530B}">
          <p14:sldIdLst>
            <p14:sldId id="294"/>
            <p14:sldId id="295"/>
            <p14:sldId id="296"/>
            <p14:sldId id="297"/>
            <p14:sldId id="298"/>
            <p14:sldId id="299"/>
            <p14:sldId id="300"/>
            <p14:sldId id="301"/>
          </p14:sldIdLst>
        </p14:section>
        <p14:section name="trường hữu hạn" id="{7AF4BDA2-0384-490D-87FF-A8A09647AD8D}">
          <p14:sldIdLst>
            <p14:sldId id="304"/>
            <p14:sldId id="305"/>
            <p14:sldId id="306"/>
            <p14:sldId id="307"/>
            <p14:sldId id="308"/>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94" autoAdjust="0"/>
    <p:restoredTop sz="94660"/>
  </p:normalViewPr>
  <p:slideViewPr>
    <p:cSldViewPr snapToGrid="0">
      <p:cViewPr varScale="1">
        <p:scale>
          <a:sx n="78" d="100"/>
          <a:sy n="78" d="100"/>
        </p:scale>
        <p:origin x="121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D00CD-25F7-4392-A601-A83B1A67E0F6}" type="datetimeFigureOut">
              <a:rPr lang="en-GB" smtClean="0"/>
              <a:t>05/05/2024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004C65-1CFD-4CF7-AAE0-D688B1E955BA}" type="slidenum">
              <a:rPr lang="en-GB" smtClean="0"/>
              <a:t>‹#›</a:t>
            </a:fld>
            <a:endParaRPr lang="en-GB"/>
          </a:p>
        </p:txBody>
      </p:sp>
    </p:spTree>
    <p:extLst>
      <p:ext uri="{BB962C8B-B14F-4D97-AF65-F5344CB8AC3E}">
        <p14:creationId xmlns:p14="http://schemas.microsoft.com/office/powerpoint/2010/main" val="1945892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21</a:t>
            </a:fld>
            <a:endParaRPr lang="en-US"/>
          </a:p>
        </p:txBody>
      </p:sp>
    </p:spTree>
    <p:extLst>
      <p:ext uri="{BB962C8B-B14F-4D97-AF65-F5344CB8AC3E}">
        <p14:creationId xmlns:p14="http://schemas.microsoft.com/office/powerpoint/2010/main" val="282003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22</a:t>
            </a:fld>
            <a:endParaRPr lang="en-US"/>
          </a:p>
        </p:txBody>
      </p:sp>
    </p:spTree>
    <p:extLst>
      <p:ext uri="{BB962C8B-B14F-4D97-AF65-F5344CB8AC3E}">
        <p14:creationId xmlns:p14="http://schemas.microsoft.com/office/powerpoint/2010/main" val="3340980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23</a:t>
            </a:fld>
            <a:endParaRPr lang="en-US"/>
          </a:p>
        </p:txBody>
      </p:sp>
    </p:spTree>
    <p:extLst>
      <p:ext uri="{BB962C8B-B14F-4D97-AF65-F5344CB8AC3E}">
        <p14:creationId xmlns:p14="http://schemas.microsoft.com/office/powerpoint/2010/main" val="2397766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24</a:t>
            </a:fld>
            <a:endParaRPr lang="en-US"/>
          </a:p>
        </p:txBody>
      </p:sp>
    </p:spTree>
    <p:extLst>
      <p:ext uri="{BB962C8B-B14F-4D97-AF65-F5344CB8AC3E}">
        <p14:creationId xmlns:p14="http://schemas.microsoft.com/office/powerpoint/2010/main" val="1784046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25</a:t>
            </a:fld>
            <a:endParaRPr lang="en-US"/>
          </a:p>
        </p:txBody>
      </p:sp>
    </p:spTree>
    <p:extLst>
      <p:ext uri="{BB962C8B-B14F-4D97-AF65-F5344CB8AC3E}">
        <p14:creationId xmlns:p14="http://schemas.microsoft.com/office/powerpoint/2010/main" val="3911864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26</a:t>
            </a:fld>
            <a:endParaRPr lang="en-US"/>
          </a:p>
        </p:txBody>
      </p:sp>
    </p:spTree>
    <p:extLst>
      <p:ext uri="{BB962C8B-B14F-4D97-AF65-F5344CB8AC3E}">
        <p14:creationId xmlns:p14="http://schemas.microsoft.com/office/powerpoint/2010/main" val="3581512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27</a:t>
            </a:fld>
            <a:endParaRPr lang="en-US"/>
          </a:p>
        </p:txBody>
      </p:sp>
    </p:spTree>
    <p:extLst>
      <p:ext uri="{BB962C8B-B14F-4D97-AF65-F5344CB8AC3E}">
        <p14:creationId xmlns:p14="http://schemas.microsoft.com/office/powerpoint/2010/main" val="1003382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41</a:t>
            </a:fld>
            <a:endParaRPr lang="en-US"/>
          </a:p>
        </p:txBody>
      </p:sp>
    </p:spTree>
    <p:extLst>
      <p:ext uri="{BB962C8B-B14F-4D97-AF65-F5344CB8AC3E}">
        <p14:creationId xmlns:p14="http://schemas.microsoft.com/office/powerpoint/2010/main" val="2222731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42</a:t>
            </a:fld>
            <a:endParaRPr lang="en-US"/>
          </a:p>
        </p:txBody>
      </p:sp>
    </p:spTree>
    <p:extLst>
      <p:ext uri="{BB962C8B-B14F-4D97-AF65-F5344CB8AC3E}">
        <p14:creationId xmlns:p14="http://schemas.microsoft.com/office/powerpoint/2010/main" val="1086942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43</a:t>
            </a:fld>
            <a:endParaRPr lang="en-US"/>
          </a:p>
        </p:txBody>
      </p:sp>
    </p:spTree>
    <p:extLst>
      <p:ext uri="{BB962C8B-B14F-4D97-AF65-F5344CB8AC3E}">
        <p14:creationId xmlns:p14="http://schemas.microsoft.com/office/powerpoint/2010/main" val="2138081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44</a:t>
            </a:fld>
            <a:endParaRPr lang="en-US"/>
          </a:p>
        </p:txBody>
      </p:sp>
    </p:spTree>
    <p:extLst>
      <p:ext uri="{BB962C8B-B14F-4D97-AF65-F5344CB8AC3E}">
        <p14:creationId xmlns:p14="http://schemas.microsoft.com/office/powerpoint/2010/main" val="3210457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45</a:t>
            </a:fld>
            <a:endParaRPr lang="en-US"/>
          </a:p>
        </p:txBody>
      </p:sp>
    </p:spTree>
    <p:extLst>
      <p:ext uri="{BB962C8B-B14F-4D97-AF65-F5344CB8AC3E}">
        <p14:creationId xmlns:p14="http://schemas.microsoft.com/office/powerpoint/2010/main" val="121400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46</a:t>
            </a:fld>
            <a:endParaRPr lang="en-US"/>
          </a:p>
        </p:txBody>
      </p:sp>
    </p:spTree>
    <p:extLst>
      <p:ext uri="{BB962C8B-B14F-4D97-AF65-F5344CB8AC3E}">
        <p14:creationId xmlns:p14="http://schemas.microsoft.com/office/powerpoint/2010/main" val="3965405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004C65-1CFD-4CF7-AAE0-D688B1E955BA}" type="slidenum">
              <a:rPr lang="en-GB" smtClean="0"/>
              <a:t>50</a:t>
            </a:fld>
            <a:endParaRPr lang="en-GB"/>
          </a:p>
        </p:txBody>
      </p:sp>
    </p:spTree>
    <p:extLst>
      <p:ext uri="{BB962C8B-B14F-4D97-AF65-F5344CB8AC3E}">
        <p14:creationId xmlns:p14="http://schemas.microsoft.com/office/powerpoint/2010/main" val="665037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102961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17</a:t>
            </a:fld>
            <a:endParaRPr lang="en-US"/>
          </a:p>
        </p:txBody>
      </p:sp>
    </p:spTree>
    <p:extLst>
      <p:ext uri="{BB962C8B-B14F-4D97-AF65-F5344CB8AC3E}">
        <p14:creationId xmlns:p14="http://schemas.microsoft.com/office/powerpoint/2010/main" val="1345311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18</a:t>
            </a:fld>
            <a:endParaRPr lang="en-US"/>
          </a:p>
        </p:txBody>
      </p:sp>
    </p:spTree>
    <p:extLst>
      <p:ext uri="{BB962C8B-B14F-4D97-AF65-F5344CB8AC3E}">
        <p14:creationId xmlns:p14="http://schemas.microsoft.com/office/powerpoint/2010/main" val="321577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19</a:t>
            </a:fld>
            <a:endParaRPr lang="en-US"/>
          </a:p>
        </p:txBody>
      </p:sp>
    </p:spTree>
    <p:extLst>
      <p:ext uri="{BB962C8B-B14F-4D97-AF65-F5344CB8AC3E}">
        <p14:creationId xmlns:p14="http://schemas.microsoft.com/office/powerpoint/2010/main" val="360224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20</a:t>
            </a:fld>
            <a:endParaRPr lang="en-US"/>
          </a:p>
        </p:txBody>
      </p:sp>
    </p:spTree>
    <p:extLst>
      <p:ext uri="{BB962C8B-B14F-4D97-AF65-F5344CB8AC3E}">
        <p14:creationId xmlns:p14="http://schemas.microsoft.com/office/powerpoint/2010/main" val="2283308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6DDE-7E67-FD19-06B4-8FC81863E6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87C7294-828B-F992-2430-5F6AA82ABF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770788-F20E-FDDA-08B7-4906B371D30A}"/>
              </a:ext>
            </a:extLst>
          </p:cNvPr>
          <p:cNvSpPr>
            <a:spLocks noGrp="1"/>
          </p:cNvSpPr>
          <p:nvPr>
            <p:ph type="dt" sz="half" idx="10"/>
          </p:nvPr>
        </p:nvSpPr>
        <p:spPr/>
        <p:txBody>
          <a:bodyPr/>
          <a:lstStyle/>
          <a:p>
            <a:fld id="{74706B4D-E934-4F88-9832-773A511E938C}" type="datetimeFigureOut">
              <a:rPr lang="en-GB" smtClean="0"/>
              <a:t>05/05/2024</a:t>
            </a:fld>
            <a:endParaRPr lang="en-GB"/>
          </a:p>
        </p:txBody>
      </p:sp>
      <p:sp>
        <p:nvSpPr>
          <p:cNvPr id="5" name="Footer Placeholder 4">
            <a:extLst>
              <a:ext uri="{FF2B5EF4-FFF2-40B4-BE49-F238E27FC236}">
                <a16:creationId xmlns:a16="http://schemas.microsoft.com/office/drawing/2014/main" id="{EA0004FD-1964-F5FB-F3ED-BE77BE40BA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CAADA7F-228A-6B55-EEDA-BA724D1B6D2C}"/>
              </a:ext>
            </a:extLst>
          </p:cNvPr>
          <p:cNvSpPr>
            <a:spLocks noGrp="1"/>
          </p:cNvSpPr>
          <p:nvPr>
            <p:ph type="sldNum" sz="quarter" idx="12"/>
          </p:nvPr>
        </p:nvSpPr>
        <p:spPr/>
        <p:txBody>
          <a:bodyPr/>
          <a:lstStyle/>
          <a:p>
            <a:fld id="{F20A847D-993E-43BF-8ED6-F88F9E43489C}" type="slidenum">
              <a:rPr lang="en-GB" smtClean="0"/>
              <a:t>‹#›</a:t>
            </a:fld>
            <a:endParaRPr lang="en-GB"/>
          </a:p>
        </p:txBody>
      </p:sp>
    </p:spTree>
    <p:extLst>
      <p:ext uri="{BB962C8B-B14F-4D97-AF65-F5344CB8AC3E}">
        <p14:creationId xmlns:p14="http://schemas.microsoft.com/office/powerpoint/2010/main" val="3190920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5F15B-BD15-C51B-7861-3600C4CE492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5ED073D-9860-33FF-913B-C5FB046229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0FAD795-C23D-3259-9D6B-5F39701D88FB}"/>
              </a:ext>
            </a:extLst>
          </p:cNvPr>
          <p:cNvSpPr>
            <a:spLocks noGrp="1"/>
          </p:cNvSpPr>
          <p:nvPr>
            <p:ph type="dt" sz="half" idx="10"/>
          </p:nvPr>
        </p:nvSpPr>
        <p:spPr/>
        <p:txBody>
          <a:bodyPr/>
          <a:lstStyle/>
          <a:p>
            <a:fld id="{74706B4D-E934-4F88-9832-773A511E938C}" type="datetimeFigureOut">
              <a:rPr lang="en-GB" smtClean="0"/>
              <a:t>05/05/2024</a:t>
            </a:fld>
            <a:endParaRPr lang="en-GB"/>
          </a:p>
        </p:txBody>
      </p:sp>
      <p:sp>
        <p:nvSpPr>
          <p:cNvPr id="5" name="Footer Placeholder 4">
            <a:extLst>
              <a:ext uri="{FF2B5EF4-FFF2-40B4-BE49-F238E27FC236}">
                <a16:creationId xmlns:a16="http://schemas.microsoft.com/office/drawing/2014/main" id="{BE6EAC8D-60D8-A8F2-6ADC-A4E588164B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D2F02FE-D449-4B50-8C05-FE5F0535339E}"/>
              </a:ext>
            </a:extLst>
          </p:cNvPr>
          <p:cNvSpPr>
            <a:spLocks noGrp="1"/>
          </p:cNvSpPr>
          <p:nvPr>
            <p:ph type="sldNum" sz="quarter" idx="12"/>
          </p:nvPr>
        </p:nvSpPr>
        <p:spPr/>
        <p:txBody>
          <a:bodyPr/>
          <a:lstStyle/>
          <a:p>
            <a:fld id="{F20A847D-993E-43BF-8ED6-F88F9E43489C}" type="slidenum">
              <a:rPr lang="en-GB" smtClean="0"/>
              <a:t>‹#›</a:t>
            </a:fld>
            <a:endParaRPr lang="en-GB"/>
          </a:p>
        </p:txBody>
      </p:sp>
    </p:spTree>
    <p:extLst>
      <p:ext uri="{BB962C8B-B14F-4D97-AF65-F5344CB8AC3E}">
        <p14:creationId xmlns:p14="http://schemas.microsoft.com/office/powerpoint/2010/main" val="313741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365C19-2795-5002-B8FF-412532D237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E92CEB6-FF9B-8A43-479B-790BB2838E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5E9D7E-4307-0817-F12F-7B94A8E2BA99}"/>
              </a:ext>
            </a:extLst>
          </p:cNvPr>
          <p:cNvSpPr>
            <a:spLocks noGrp="1"/>
          </p:cNvSpPr>
          <p:nvPr>
            <p:ph type="dt" sz="half" idx="10"/>
          </p:nvPr>
        </p:nvSpPr>
        <p:spPr/>
        <p:txBody>
          <a:bodyPr/>
          <a:lstStyle/>
          <a:p>
            <a:fld id="{74706B4D-E934-4F88-9832-773A511E938C}" type="datetimeFigureOut">
              <a:rPr lang="en-GB" smtClean="0"/>
              <a:t>05/05/2024</a:t>
            </a:fld>
            <a:endParaRPr lang="en-GB"/>
          </a:p>
        </p:txBody>
      </p:sp>
      <p:sp>
        <p:nvSpPr>
          <p:cNvPr id="5" name="Footer Placeholder 4">
            <a:extLst>
              <a:ext uri="{FF2B5EF4-FFF2-40B4-BE49-F238E27FC236}">
                <a16:creationId xmlns:a16="http://schemas.microsoft.com/office/drawing/2014/main" id="{C37EFCD2-B97B-564C-E868-C41F9766F5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08DA9B-1A84-A906-1CC0-516A09A477C3}"/>
              </a:ext>
            </a:extLst>
          </p:cNvPr>
          <p:cNvSpPr>
            <a:spLocks noGrp="1"/>
          </p:cNvSpPr>
          <p:nvPr>
            <p:ph type="sldNum" sz="quarter" idx="12"/>
          </p:nvPr>
        </p:nvSpPr>
        <p:spPr/>
        <p:txBody>
          <a:bodyPr/>
          <a:lstStyle/>
          <a:p>
            <a:fld id="{F20A847D-993E-43BF-8ED6-F88F9E43489C}" type="slidenum">
              <a:rPr lang="en-GB" smtClean="0"/>
              <a:t>‹#›</a:t>
            </a:fld>
            <a:endParaRPr lang="en-GB"/>
          </a:p>
        </p:txBody>
      </p:sp>
    </p:spTree>
    <p:extLst>
      <p:ext uri="{BB962C8B-B14F-4D97-AF65-F5344CB8AC3E}">
        <p14:creationId xmlns:p14="http://schemas.microsoft.com/office/powerpoint/2010/main" val="911582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6158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20608-1752-E954-F9E2-DADA39A9145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E5B3CCB-A9A6-9606-49D8-548FE83F7F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C0DF46-B5FD-017B-820C-928DC7FE176F}"/>
              </a:ext>
            </a:extLst>
          </p:cNvPr>
          <p:cNvSpPr>
            <a:spLocks noGrp="1"/>
          </p:cNvSpPr>
          <p:nvPr>
            <p:ph type="dt" sz="half" idx="10"/>
          </p:nvPr>
        </p:nvSpPr>
        <p:spPr/>
        <p:txBody>
          <a:bodyPr/>
          <a:lstStyle/>
          <a:p>
            <a:fld id="{74706B4D-E934-4F88-9832-773A511E938C}" type="datetimeFigureOut">
              <a:rPr lang="en-GB" smtClean="0"/>
              <a:t>05/05/2024</a:t>
            </a:fld>
            <a:endParaRPr lang="en-GB"/>
          </a:p>
        </p:txBody>
      </p:sp>
      <p:sp>
        <p:nvSpPr>
          <p:cNvPr id="5" name="Footer Placeholder 4">
            <a:extLst>
              <a:ext uri="{FF2B5EF4-FFF2-40B4-BE49-F238E27FC236}">
                <a16:creationId xmlns:a16="http://schemas.microsoft.com/office/drawing/2014/main" id="{A4896637-AD9F-1705-025B-8E78D0A41B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86FEAE-1616-F475-7973-9D73B1B6F973}"/>
              </a:ext>
            </a:extLst>
          </p:cNvPr>
          <p:cNvSpPr>
            <a:spLocks noGrp="1"/>
          </p:cNvSpPr>
          <p:nvPr>
            <p:ph type="sldNum" sz="quarter" idx="12"/>
          </p:nvPr>
        </p:nvSpPr>
        <p:spPr/>
        <p:txBody>
          <a:bodyPr/>
          <a:lstStyle/>
          <a:p>
            <a:fld id="{F20A847D-993E-43BF-8ED6-F88F9E43489C}" type="slidenum">
              <a:rPr lang="en-GB" smtClean="0"/>
              <a:t>‹#›</a:t>
            </a:fld>
            <a:endParaRPr lang="en-GB"/>
          </a:p>
        </p:txBody>
      </p:sp>
    </p:spTree>
    <p:extLst>
      <p:ext uri="{BB962C8B-B14F-4D97-AF65-F5344CB8AC3E}">
        <p14:creationId xmlns:p14="http://schemas.microsoft.com/office/powerpoint/2010/main" val="3178190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8FBC6-B20A-60E5-A862-9928A8A887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B43D87C-73CC-03B4-1C41-D0379BB987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88AD99-2D3E-0881-5B27-FA9FA9DB4DC0}"/>
              </a:ext>
            </a:extLst>
          </p:cNvPr>
          <p:cNvSpPr>
            <a:spLocks noGrp="1"/>
          </p:cNvSpPr>
          <p:nvPr>
            <p:ph type="dt" sz="half" idx="10"/>
          </p:nvPr>
        </p:nvSpPr>
        <p:spPr/>
        <p:txBody>
          <a:bodyPr/>
          <a:lstStyle/>
          <a:p>
            <a:fld id="{74706B4D-E934-4F88-9832-773A511E938C}" type="datetimeFigureOut">
              <a:rPr lang="en-GB" smtClean="0"/>
              <a:t>05/05/2024</a:t>
            </a:fld>
            <a:endParaRPr lang="en-GB"/>
          </a:p>
        </p:txBody>
      </p:sp>
      <p:sp>
        <p:nvSpPr>
          <p:cNvPr id="5" name="Footer Placeholder 4">
            <a:extLst>
              <a:ext uri="{FF2B5EF4-FFF2-40B4-BE49-F238E27FC236}">
                <a16:creationId xmlns:a16="http://schemas.microsoft.com/office/drawing/2014/main" id="{7E468444-E1D6-1B33-1CB0-F44D5AF619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396035-57E8-717A-2F18-829F8739B22B}"/>
              </a:ext>
            </a:extLst>
          </p:cNvPr>
          <p:cNvSpPr>
            <a:spLocks noGrp="1"/>
          </p:cNvSpPr>
          <p:nvPr>
            <p:ph type="sldNum" sz="quarter" idx="12"/>
          </p:nvPr>
        </p:nvSpPr>
        <p:spPr/>
        <p:txBody>
          <a:bodyPr/>
          <a:lstStyle/>
          <a:p>
            <a:fld id="{F20A847D-993E-43BF-8ED6-F88F9E43489C}" type="slidenum">
              <a:rPr lang="en-GB" smtClean="0"/>
              <a:t>‹#›</a:t>
            </a:fld>
            <a:endParaRPr lang="en-GB"/>
          </a:p>
        </p:txBody>
      </p:sp>
    </p:spTree>
    <p:extLst>
      <p:ext uri="{BB962C8B-B14F-4D97-AF65-F5344CB8AC3E}">
        <p14:creationId xmlns:p14="http://schemas.microsoft.com/office/powerpoint/2010/main" val="3820661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6C820-E535-ABAF-52B3-CCA38940F42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1E8C680-898A-59F1-723E-BE6DF4B786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5807D78-51C9-91FD-1E5F-445984EAE7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D018CD9-C2C0-678E-E231-B56A442BAA15}"/>
              </a:ext>
            </a:extLst>
          </p:cNvPr>
          <p:cNvSpPr>
            <a:spLocks noGrp="1"/>
          </p:cNvSpPr>
          <p:nvPr>
            <p:ph type="dt" sz="half" idx="10"/>
          </p:nvPr>
        </p:nvSpPr>
        <p:spPr/>
        <p:txBody>
          <a:bodyPr/>
          <a:lstStyle/>
          <a:p>
            <a:fld id="{74706B4D-E934-4F88-9832-773A511E938C}" type="datetimeFigureOut">
              <a:rPr lang="en-GB" smtClean="0"/>
              <a:t>05/05/2024</a:t>
            </a:fld>
            <a:endParaRPr lang="en-GB"/>
          </a:p>
        </p:txBody>
      </p:sp>
      <p:sp>
        <p:nvSpPr>
          <p:cNvPr id="6" name="Footer Placeholder 5">
            <a:extLst>
              <a:ext uri="{FF2B5EF4-FFF2-40B4-BE49-F238E27FC236}">
                <a16:creationId xmlns:a16="http://schemas.microsoft.com/office/drawing/2014/main" id="{CD6B9F48-C941-B01E-A967-DD4077A3F65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314695B-7272-1B89-40B2-D2F3C7D88997}"/>
              </a:ext>
            </a:extLst>
          </p:cNvPr>
          <p:cNvSpPr>
            <a:spLocks noGrp="1"/>
          </p:cNvSpPr>
          <p:nvPr>
            <p:ph type="sldNum" sz="quarter" idx="12"/>
          </p:nvPr>
        </p:nvSpPr>
        <p:spPr/>
        <p:txBody>
          <a:bodyPr/>
          <a:lstStyle/>
          <a:p>
            <a:fld id="{F20A847D-993E-43BF-8ED6-F88F9E43489C}" type="slidenum">
              <a:rPr lang="en-GB" smtClean="0"/>
              <a:t>‹#›</a:t>
            </a:fld>
            <a:endParaRPr lang="en-GB"/>
          </a:p>
        </p:txBody>
      </p:sp>
    </p:spTree>
    <p:extLst>
      <p:ext uri="{BB962C8B-B14F-4D97-AF65-F5344CB8AC3E}">
        <p14:creationId xmlns:p14="http://schemas.microsoft.com/office/powerpoint/2010/main" val="2297957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8294-9A64-74D4-D0D2-F5900375097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28AE1AA-741A-F03B-5C16-84966DB764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EECDD5-A97F-E39A-EF56-D4289BC443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69D3F52-B6B4-6758-1042-F10CE3B763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D4C5C3-3C95-A117-1C84-EBE7220ED1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47559F9-0DE6-10D2-5DEB-5081311077BD}"/>
              </a:ext>
            </a:extLst>
          </p:cNvPr>
          <p:cNvSpPr>
            <a:spLocks noGrp="1"/>
          </p:cNvSpPr>
          <p:nvPr>
            <p:ph type="dt" sz="half" idx="10"/>
          </p:nvPr>
        </p:nvSpPr>
        <p:spPr/>
        <p:txBody>
          <a:bodyPr/>
          <a:lstStyle/>
          <a:p>
            <a:fld id="{74706B4D-E934-4F88-9832-773A511E938C}" type="datetimeFigureOut">
              <a:rPr lang="en-GB" smtClean="0"/>
              <a:t>05/05/2024</a:t>
            </a:fld>
            <a:endParaRPr lang="en-GB"/>
          </a:p>
        </p:txBody>
      </p:sp>
      <p:sp>
        <p:nvSpPr>
          <p:cNvPr id="8" name="Footer Placeholder 7">
            <a:extLst>
              <a:ext uri="{FF2B5EF4-FFF2-40B4-BE49-F238E27FC236}">
                <a16:creationId xmlns:a16="http://schemas.microsoft.com/office/drawing/2014/main" id="{DB1E0CD3-4BAE-CF4E-4587-D163D15C191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25B9B4F-C1EE-63AA-B2F3-20CAA6D17565}"/>
              </a:ext>
            </a:extLst>
          </p:cNvPr>
          <p:cNvSpPr>
            <a:spLocks noGrp="1"/>
          </p:cNvSpPr>
          <p:nvPr>
            <p:ph type="sldNum" sz="quarter" idx="12"/>
          </p:nvPr>
        </p:nvSpPr>
        <p:spPr/>
        <p:txBody>
          <a:bodyPr/>
          <a:lstStyle/>
          <a:p>
            <a:fld id="{F20A847D-993E-43BF-8ED6-F88F9E43489C}" type="slidenum">
              <a:rPr lang="en-GB" smtClean="0"/>
              <a:t>‹#›</a:t>
            </a:fld>
            <a:endParaRPr lang="en-GB"/>
          </a:p>
        </p:txBody>
      </p:sp>
    </p:spTree>
    <p:extLst>
      <p:ext uri="{BB962C8B-B14F-4D97-AF65-F5344CB8AC3E}">
        <p14:creationId xmlns:p14="http://schemas.microsoft.com/office/powerpoint/2010/main" val="3704393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9343-3C7E-D78B-87CD-3F18759FAF8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31AF498-FAA2-E165-1406-DF5D9E544140}"/>
              </a:ext>
            </a:extLst>
          </p:cNvPr>
          <p:cNvSpPr>
            <a:spLocks noGrp="1"/>
          </p:cNvSpPr>
          <p:nvPr>
            <p:ph type="dt" sz="half" idx="10"/>
          </p:nvPr>
        </p:nvSpPr>
        <p:spPr/>
        <p:txBody>
          <a:bodyPr/>
          <a:lstStyle/>
          <a:p>
            <a:fld id="{74706B4D-E934-4F88-9832-773A511E938C}" type="datetimeFigureOut">
              <a:rPr lang="en-GB" smtClean="0"/>
              <a:t>05/05/2024</a:t>
            </a:fld>
            <a:endParaRPr lang="en-GB"/>
          </a:p>
        </p:txBody>
      </p:sp>
      <p:sp>
        <p:nvSpPr>
          <p:cNvPr id="4" name="Footer Placeholder 3">
            <a:extLst>
              <a:ext uri="{FF2B5EF4-FFF2-40B4-BE49-F238E27FC236}">
                <a16:creationId xmlns:a16="http://schemas.microsoft.com/office/drawing/2014/main" id="{BCE9C907-9A03-BC9B-959F-FC584AB62B7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7DA5082-6E24-F064-5A6E-0B13ABF36D46}"/>
              </a:ext>
            </a:extLst>
          </p:cNvPr>
          <p:cNvSpPr>
            <a:spLocks noGrp="1"/>
          </p:cNvSpPr>
          <p:nvPr>
            <p:ph type="sldNum" sz="quarter" idx="12"/>
          </p:nvPr>
        </p:nvSpPr>
        <p:spPr/>
        <p:txBody>
          <a:bodyPr/>
          <a:lstStyle/>
          <a:p>
            <a:fld id="{F20A847D-993E-43BF-8ED6-F88F9E43489C}" type="slidenum">
              <a:rPr lang="en-GB" smtClean="0"/>
              <a:t>‹#›</a:t>
            </a:fld>
            <a:endParaRPr lang="en-GB"/>
          </a:p>
        </p:txBody>
      </p:sp>
      <p:sp>
        <p:nvSpPr>
          <p:cNvPr id="6" name="Rectangle: Rounded Corners 5">
            <a:extLst>
              <a:ext uri="{FF2B5EF4-FFF2-40B4-BE49-F238E27FC236}">
                <a16:creationId xmlns:a16="http://schemas.microsoft.com/office/drawing/2014/main" id="{133E6A54-2943-97E9-48A0-F238799567A5}"/>
              </a:ext>
            </a:extLst>
          </p:cNvPr>
          <p:cNvSpPr/>
          <p:nvPr userDrawn="1"/>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9659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6980E3-E0F7-9558-FB3B-D8B1EE99CCD9}"/>
              </a:ext>
            </a:extLst>
          </p:cNvPr>
          <p:cNvSpPr>
            <a:spLocks noGrp="1"/>
          </p:cNvSpPr>
          <p:nvPr>
            <p:ph type="dt" sz="half" idx="10"/>
          </p:nvPr>
        </p:nvSpPr>
        <p:spPr/>
        <p:txBody>
          <a:bodyPr/>
          <a:lstStyle/>
          <a:p>
            <a:fld id="{74706B4D-E934-4F88-9832-773A511E938C}" type="datetimeFigureOut">
              <a:rPr lang="en-GB" smtClean="0"/>
              <a:t>05/05/2024</a:t>
            </a:fld>
            <a:endParaRPr lang="en-GB"/>
          </a:p>
        </p:txBody>
      </p:sp>
      <p:sp>
        <p:nvSpPr>
          <p:cNvPr id="3" name="Footer Placeholder 2">
            <a:extLst>
              <a:ext uri="{FF2B5EF4-FFF2-40B4-BE49-F238E27FC236}">
                <a16:creationId xmlns:a16="http://schemas.microsoft.com/office/drawing/2014/main" id="{1008029C-4CB6-70FF-921C-5145C714782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6A3F124-300E-0B18-2EE2-08B835C472D1}"/>
              </a:ext>
            </a:extLst>
          </p:cNvPr>
          <p:cNvSpPr>
            <a:spLocks noGrp="1"/>
          </p:cNvSpPr>
          <p:nvPr>
            <p:ph type="sldNum" sz="quarter" idx="12"/>
          </p:nvPr>
        </p:nvSpPr>
        <p:spPr/>
        <p:txBody>
          <a:bodyPr/>
          <a:lstStyle/>
          <a:p>
            <a:fld id="{F20A847D-993E-43BF-8ED6-F88F9E43489C}" type="slidenum">
              <a:rPr lang="en-GB" smtClean="0"/>
              <a:t>‹#›</a:t>
            </a:fld>
            <a:endParaRPr lang="en-GB"/>
          </a:p>
        </p:txBody>
      </p:sp>
    </p:spTree>
    <p:extLst>
      <p:ext uri="{BB962C8B-B14F-4D97-AF65-F5344CB8AC3E}">
        <p14:creationId xmlns:p14="http://schemas.microsoft.com/office/powerpoint/2010/main" val="3633791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44336-9078-5116-FBC7-680B574574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F3D73FA-9F28-00E0-00F5-3576C2294B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793D780-1B03-6F4C-69F2-780C00945B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3CD7D2-1521-188C-32BF-79728D9F292A}"/>
              </a:ext>
            </a:extLst>
          </p:cNvPr>
          <p:cNvSpPr>
            <a:spLocks noGrp="1"/>
          </p:cNvSpPr>
          <p:nvPr>
            <p:ph type="dt" sz="half" idx="10"/>
          </p:nvPr>
        </p:nvSpPr>
        <p:spPr/>
        <p:txBody>
          <a:bodyPr/>
          <a:lstStyle/>
          <a:p>
            <a:fld id="{74706B4D-E934-4F88-9832-773A511E938C}" type="datetimeFigureOut">
              <a:rPr lang="en-GB" smtClean="0"/>
              <a:t>05/05/2024</a:t>
            </a:fld>
            <a:endParaRPr lang="en-GB"/>
          </a:p>
        </p:txBody>
      </p:sp>
      <p:sp>
        <p:nvSpPr>
          <p:cNvPr id="6" name="Footer Placeholder 5">
            <a:extLst>
              <a:ext uri="{FF2B5EF4-FFF2-40B4-BE49-F238E27FC236}">
                <a16:creationId xmlns:a16="http://schemas.microsoft.com/office/drawing/2014/main" id="{97FDA4DA-533E-DD0B-369E-33F30F59B68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F295B9D-7806-7947-0F6D-6CC96056D96B}"/>
              </a:ext>
            </a:extLst>
          </p:cNvPr>
          <p:cNvSpPr>
            <a:spLocks noGrp="1"/>
          </p:cNvSpPr>
          <p:nvPr>
            <p:ph type="sldNum" sz="quarter" idx="12"/>
          </p:nvPr>
        </p:nvSpPr>
        <p:spPr/>
        <p:txBody>
          <a:bodyPr/>
          <a:lstStyle/>
          <a:p>
            <a:fld id="{F20A847D-993E-43BF-8ED6-F88F9E43489C}" type="slidenum">
              <a:rPr lang="en-GB" smtClean="0"/>
              <a:t>‹#›</a:t>
            </a:fld>
            <a:endParaRPr lang="en-GB"/>
          </a:p>
        </p:txBody>
      </p:sp>
    </p:spTree>
    <p:extLst>
      <p:ext uri="{BB962C8B-B14F-4D97-AF65-F5344CB8AC3E}">
        <p14:creationId xmlns:p14="http://schemas.microsoft.com/office/powerpoint/2010/main" val="3976293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ADC3C-4497-1D4B-665B-230858BCA5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ECA2BE7-5A96-412F-7AA6-9F09DCE827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D82DB8B-7260-8474-67BE-A6532211AD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FDC76-5505-3075-603B-5FA7A13C1287}"/>
              </a:ext>
            </a:extLst>
          </p:cNvPr>
          <p:cNvSpPr>
            <a:spLocks noGrp="1"/>
          </p:cNvSpPr>
          <p:nvPr>
            <p:ph type="dt" sz="half" idx="10"/>
          </p:nvPr>
        </p:nvSpPr>
        <p:spPr/>
        <p:txBody>
          <a:bodyPr/>
          <a:lstStyle/>
          <a:p>
            <a:fld id="{74706B4D-E934-4F88-9832-773A511E938C}" type="datetimeFigureOut">
              <a:rPr lang="en-GB" smtClean="0"/>
              <a:t>05/05/2024</a:t>
            </a:fld>
            <a:endParaRPr lang="en-GB"/>
          </a:p>
        </p:txBody>
      </p:sp>
      <p:sp>
        <p:nvSpPr>
          <p:cNvPr id="6" name="Footer Placeholder 5">
            <a:extLst>
              <a:ext uri="{FF2B5EF4-FFF2-40B4-BE49-F238E27FC236}">
                <a16:creationId xmlns:a16="http://schemas.microsoft.com/office/drawing/2014/main" id="{37B2A513-4C5E-D402-89EB-0C9BF99265A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0B4901-D4B9-BE14-A392-15DFCB7DAE99}"/>
              </a:ext>
            </a:extLst>
          </p:cNvPr>
          <p:cNvSpPr>
            <a:spLocks noGrp="1"/>
          </p:cNvSpPr>
          <p:nvPr>
            <p:ph type="sldNum" sz="quarter" idx="12"/>
          </p:nvPr>
        </p:nvSpPr>
        <p:spPr/>
        <p:txBody>
          <a:bodyPr/>
          <a:lstStyle/>
          <a:p>
            <a:fld id="{F20A847D-993E-43BF-8ED6-F88F9E43489C}" type="slidenum">
              <a:rPr lang="en-GB" smtClean="0"/>
              <a:t>‹#›</a:t>
            </a:fld>
            <a:endParaRPr lang="en-GB"/>
          </a:p>
        </p:txBody>
      </p:sp>
    </p:spTree>
    <p:extLst>
      <p:ext uri="{BB962C8B-B14F-4D97-AF65-F5344CB8AC3E}">
        <p14:creationId xmlns:p14="http://schemas.microsoft.com/office/powerpoint/2010/main" val="3118150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90A233-AC4E-6A48-87E5-455AC342E7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5B3498-3D39-B171-CC51-8D8F6CE06E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BC3C15-1B2F-6799-B771-59A46FC576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706B4D-E934-4F88-9832-773A511E938C}" type="datetimeFigureOut">
              <a:rPr lang="en-GB" smtClean="0"/>
              <a:t>05/05/2024</a:t>
            </a:fld>
            <a:endParaRPr lang="en-GB"/>
          </a:p>
        </p:txBody>
      </p:sp>
      <p:sp>
        <p:nvSpPr>
          <p:cNvPr id="5" name="Footer Placeholder 4">
            <a:extLst>
              <a:ext uri="{FF2B5EF4-FFF2-40B4-BE49-F238E27FC236}">
                <a16:creationId xmlns:a16="http://schemas.microsoft.com/office/drawing/2014/main" id="{95CD3825-FBBD-B7F8-685B-A05E1AD0C9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A2D52AA-2967-63BF-B009-76CCD8DF95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0A847D-993E-43BF-8ED6-F88F9E43489C}" type="slidenum">
              <a:rPr lang="en-GB" smtClean="0"/>
              <a:t>‹#›</a:t>
            </a:fld>
            <a:endParaRPr lang="en-GB"/>
          </a:p>
        </p:txBody>
      </p:sp>
    </p:spTree>
    <p:extLst>
      <p:ext uri="{BB962C8B-B14F-4D97-AF65-F5344CB8AC3E}">
        <p14:creationId xmlns:p14="http://schemas.microsoft.com/office/powerpoint/2010/main" val="2064206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27.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8.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7626350" y="0"/>
            <a:ext cx="4572000" cy="6858000"/>
          </a:xfrm>
          <a:prstGeom prst="rect">
            <a:avLst/>
          </a:prstGeom>
        </p:spPr>
      </p:pic>
      <p:sp>
        <p:nvSpPr>
          <p:cNvPr id="5" name="Text 2"/>
          <p:cNvSpPr/>
          <p:nvPr/>
        </p:nvSpPr>
        <p:spPr>
          <a:xfrm>
            <a:off x="694333" y="1670050"/>
            <a:ext cx="5256301" cy="1597025"/>
          </a:xfrm>
          <a:prstGeom prst="rect">
            <a:avLst/>
          </a:prstGeom>
          <a:noFill/>
          <a:ln/>
        </p:spPr>
        <p:txBody>
          <a:bodyPr wrap="square" rtlCol="0" anchor="t"/>
          <a:lstStyle/>
          <a:p>
            <a:pPr>
              <a:lnSpc>
                <a:spcPts val="6287"/>
              </a:lnSpc>
            </a:pPr>
            <a:r>
              <a:rPr lang="en-US" sz="5030" b="1" kern="0" spc="-50" dirty="0">
                <a:solidFill>
                  <a:srgbClr val="000000"/>
                </a:solidFill>
                <a:latin typeface="Montserrat" pitchFamily="34" charset="0"/>
                <a:ea typeface="Montserrat" pitchFamily="34" charset="-122"/>
                <a:cs typeface="Montserrat" pitchFamily="34" charset="-120"/>
              </a:rPr>
              <a:t>Giới thiệu về mã hoá AES</a:t>
            </a:r>
            <a:endParaRPr lang="en-US" sz="5030" dirty="0"/>
          </a:p>
        </p:txBody>
      </p:sp>
      <p:sp>
        <p:nvSpPr>
          <p:cNvPr id="6" name="Text 3"/>
          <p:cNvSpPr/>
          <p:nvPr/>
        </p:nvSpPr>
        <p:spPr>
          <a:xfrm>
            <a:off x="694333" y="3544789"/>
            <a:ext cx="6231334" cy="1110853"/>
          </a:xfrm>
          <a:prstGeom prst="rect">
            <a:avLst/>
          </a:prstGeom>
          <a:noFill/>
          <a:ln/>
        </p:spPr>
        <p:txBody>
          <a:bodyPr wrap="square" rtlCol="0" anchor="t"/>
          <a:lstStyle/>
          <a:p>
            <a:pPr>
              <a:lnSpc>
                <a:spcPts val="2187"/>
              </a:lnSpc>
            </a:pPr>
            <a:r>
              <a:rPr lang="en-US" sz="1458" dirty="0">
                <a:solidFill>
                  <a:srgbClr val="3D3838"/>
                </a:solidFill>
                <a:latin typeface="Source Sans Pro" pitchFamily="34" charset="0"/>
                <a:ea typeface="Source Sans Pro" pitchFamily="34" charset="-122"/>
                <a:cs typeface="Source Sans Pro" pitchFamily="34" charset="-120"/>
              </a:rPr>
              <a:t>AES (Advanced Encryption Standard) là một thuật toán mã hoá đối xứng được Viện Tiêu chuẩn và Công nghệ Quốc gia Hoa Kỳ (NIST) chọn làm tiêu chuẩn mã hoá dữ liệu liên chính phủ vào năm 2001. Nó đã trở thành tiêu chuẩn mã hoá mạnh mẽ và phổ biến nhất trên thế giới hiện nay.</a:t>
            </a:r>
            <a:endParaRPr lang="en-US" sz="1458" dirty="0"/>
          </a:p>
        </p:txBody>
      </p:sp>
      <p:sp>
        <p:nvSpPr>
          <p:cNvPr id="7" name="Shape 4"/>
          <p:cNvSpPr/>
          <p:nvPr/>
        </p:nvSpPr>
        <p:spPr>
          <a:xfrm>
            <a:off x="694333" y="4877793"/>
            <a:ext cx="296168" cy="296168"/>
          </a:xfrm>
          <a:prstGeom prst="roundRect">
            <a:avLst>
              <a:gd name="adj" fmla="val 25726039"/>
            </a:avLst>
          </a:prstGeom>
          <a:noFill/>
          <a:ln w="7620">
            <a:solidFill>
              <a:srgbClr val="FFFFFF"/>
            </a:solidFill>
            <a:prstDash val="solid"/>
          </a:ln>
        </p:spPr>
      </p:sp>
      <p:sp>
        <p:nvSpPr>
          <p:cNvPr id="9" name="Text 5"/>
          <p:cNvSpPr/>
          <p:nvPr/>
        </p:nvSpPr>
        <p:spPr>
          <a:xfrm>
            <a:off x="694333" y="6275808"/>
            <a:ext cx="4708128" cy="491869"/>
          </a:xfrm>
          <a:prstGeom prst="rect">
            <a:avLst/>
          </a:prstGeom>
          <a:noFill/>
          <a:ln/>
        </p:spPr>
        <p:txBody>
          <a:bodyPr wrap="none" rtlCol="0" anchor="t"/>
          <a:lstStyle/>
          <a:p>
            <a:pPr algn="ctr">
              <a:lnSpc>
                <a:spcPts val="2552"/>
              </a:lnSpc>
            </a:pPr>
            <a:r>
              <a:rPr lang="en-US" sz="1400" b="1" dirty="0">
                <a:solidFill>
                  <a:srgbClr val="3D3838"/>
                </a:solidFill>
                <a:latin typeface="Source Sans Pro" pitchFamily="34" charset="0"/>
                <a:ea typeface="Source Sans Pro" pitchFamily="34" charset="-122"/>
                <a:cs typeface="Source Sans Pro" pitchFamily="34" charset="-120"/>
              </a:rPr>
              <a:t>by Thành </a:t>
            </a:r>
            <a:r>
              <a:rPr lang="en-US" sz="1400" b="1">
                <a:solidFill>
                  <a:srgbClr val="3D3838"/>
                </a:solidFill>
                <a:latin typeface="Source Sans Pro" pitchFamily="34" charset="0"/>
                <a:ea typeface="Source Sans Pro" pitchFamily="34" charset="-122"/>
                <a:cs typeface="Source Sans Pro" pitchFamily="34" charset="-120"/>
              </a:rPr>
              <a:t>Nguyễn Văn, Nguyễn Minh Sang, Trần Trọng Quí</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BFA7-3E1C-C934-B1DC-2E03DA54E3F8}"/>
              </a:ext>
            </a:extLst>
          </p:cNvPr>
          <p:cNvSpPr>
            <a:spLocks noGrp="1"/>
          </p:cNvSpPr>
          <p:nvPr>
            <p:ph type="title"/>
          </p:nvPr>
        </p:nvSpPr>
        <p:spPr/>
        <p:txBody>
          <a:bodyPr>
            <a:normAutofit/>
          </a:bodyPr>
          <a:lstStyle/>
          <a:p>
            <a:r>
              <a:rPr lang="en-US" sz="4000" b="1" kern="0" spc="-37">
                <a:solidFill>
                  <a:srgbClr val="000000"/>
                </a:solidFill>
                <a:latin typeface="Montserrat" pitchFamily="34" charset="0"/>
                <a:ea typeface="+mn-ea"/>
                <a:cs typeface="+mn-cs"/>
              </a:rPr>
              <a:t>AddRoundKey</a:t>
            </a:r>
            <a:endParaRPr lang="en-US" sz="4000" b="1" kern="0" spc="-37" dirty="0">
              <a:solidFill>
                <a:srgbClr val="000000"/>
              </a:solidFill>
              <a:latin typeface="Montserrat" pitchFamily="34" charset="0"/>
              <a:ea typeface="+mn-ea"/>
              <a:cs typeface="+mn-cs"/>
            </a:endParaRPr>
          </a:p>
        </p:txBody>
      </p:sp>
      <p:pic>
        <p:nvPicPr>
          <p:cNvPr id="4" name="Picture 3">
            <a:extLst>
              <a:ext uri="{FF2B5EF4-FFF2-40B4-BE49-F238E27FC236}">
                <a16:creationId xmlns:a16="http://schemas.microsoft.com/office/drawing/2014/main" id="{0457C17E-1437-9D91-11ED-833736297681}"/>
              </a:ext>
            </a:extLst>
          </p:cNvPr>
          <p:cNvPicPr>
            <a:picLocks noChangeAspect="1"/>
          </p:cNvPicPr>
          <p:nvPr/>
        </p:nvPicPr>
        <p:blipFill>
          <a:blip r:embed="rId2"/>
          <a:stretch>
            <a:fillRect/>
          </a:stretch>
        </p:blipFill>
        <p:spPr>
          <a:xfrm>
            <a:off x="2394600" y="1359524"/>
            <a:ext cx="7402800" cy="3427222"/>
          </a:xfrm>
          <a:prstGeom prst="rect">
            <a:avLst/>
          </a:prstGeom>
        </p:spPr>
      </p:pic>
      <p:sp>
        <p:nvSpPr>
          <p:cNvPr id="5" name="TextBox 4">
            <a:extLst>
              <a:ext uri="{FF2B5EF4-FFF2-40B4-BE49-F238E27FC236}">
                <a16:creationId xmlns:a16="http://schemas.microsoft.com/office/drawing/2014/main" id="{5782405C-5871-8E35-E904-1556BBA848B6}"/>
              </a:ext>
            </a:extLst>
          </p:cNvPr>
          <p:cNvSpPr txBox="1"/>
          <p:nvPr/>
        </p:nvSpPr>
        <p:spPr>
          <a:xfrm>
            <a:off x="838200" y="4786746"/>
            <a:ext cx="10515600" cy="1849865"/>
          </a:xfrm>
          <a:prstGeom prst="rect">
            <a:avLst/>
          </a:prstGeom>
          <a:noFill/>
        </p:spPr>
        <p:txBody>
          <a:bodyPr wrap="square" rtlCol="0">
            <a:spAutoFit/>
          </a:bodyPr>
          <a:lstStyle/>
          <a:p>
            <a:pPr>
              <a:lnSpc>
                <a:spcPct val="150000"/>
              </a:lnSpc>
            </a:pPr>
            <a:r>
              <a:rPr lang="en-US" sz="2000" b="0" i="0" dirty="0" err="1">
                <a:solidFill>
                  <a:srgbClr val="333333"/>
                </a:solidFill>
                <a:effectLst/>
                <a:highlight>
                  <a:srgbClr val="FFFFFF"/>
                </a:highlight>
                <a:latin typeface="Times New Roman" panose="02020603050405020304" pitchFamily="18" charset="0"/>
                <a:cs typeface="Times New Roman" panose="02020603050405020304" pitchFamily="18" charset="0"/>
              </a:rPr>
              <a:t>Chức</a:t>
            </a:r>
            <a:r>
              <a:rPr lang="en-US" sz="2000" b="0" i="0" dirty="0">
                <a:solidFill>
                  <a:srgbClr val="333333"/>
                </a:solidFill>
                <a:effectLst/>
                <a:highlight>
                  <a:srgbClr val="FFFFFF"/>
                </a:highlight>
                <a:latin typeface="Times New Roman" panose="02020603050405020304" pitchFamily="18" charset="0"/>
                <a:cs typeface="Times New Roman" panose="02020603050405020304" pitchFamily="18" charset="0"/>
              </a:rPr>
              <a:t> </a:t>
            </a:r>
            <a:r>
              <a:rPr lang="en-US" sz="2000" b="0" i="0" dirty="0" err="1">
                <a:solidFill>
                  <a:srgbClr val="333333"/>
                </a:solidFill>
                <a:effectLst/>
                <a:highlight>
                  <a:srgbClr val="FFFFFF"/>
                </a:highlight>
                <a:latin typeface="Times New Roman" panose="02020603050405020304" pitchFamily="18" charset="0"/>
                <a:cs typeface="Times New Roman" panose="02020603050405020304" pitchFamily="18" charset="0"/>
              </a:rPr>
              <a:t>năng</a:t>
            </a:r>
            <a:r>
              <a:rPr lang="en-US" sz="2000" b="0" i="0" dirty="0">
                <a:solidFill>
                  <a:srgbClr val="333333"/>
                </a:solidFill>
                <a:effectLst/>
                <a:highlight>
                  <a:srgbClr val="FFFFFF"/>
                </a:highlight>
                <a:latin typeface="Times New Roman" panose="02020603050405020304" pitchFamily="18" charset="0"/>
                <a:cs typeface="Times New Roman" panose="02020603050405020304" pitchFamily="18" charset="0"/>
              </a:rPr>
              <a:t> </a:t>
            </a:r>
            <a:r>
              <a:rPr lang="en-US" sz="2000" b="0" i="0" dirty="0" err="1">
                <a:solidFill>
                  <a:srgbClr val="333333"/>
                </a:solidFill>
                <a:effectLst/>
                <a:highlight>
                  <a:srgbClr val="FFFFFF"/>
                </a:highlight>
                <a:latin typeface="Times New Roman" panose="02020603050405020304" pitchFamily="18" charset="0"/>
                <a:cs typeface="Times New Roman" panose="02020603050405020304" pitchFamily="18" charset="0"/>
              </a:rPr>
              <a:t>AddRoundKey</a:t>
            </a:r>
            <a:r>
              <a:rPr lang="en-US" sz="2000" b="0" i="0" dirty="0">
                <a:solidFill>
                  <a:srgbClr val="333333"/>
                </a:solidFill>
                <a:effectLst/>
                <a:highlight>
                  <a:srgbClr val="FFFFFF"/>
                </a:highlight>
                <a:latin typeface="Times New Roman" panose="02020603050405020304" pitchFamily="18" charset="0"/>
                <a:cs typeface="Times New Roman" panose="02020603050405020304" pitchFamily="18" charset="0"/>
              </a:rPr>
              <a:t> :</a:t>
            </a:r>
          </a:p>
          <a:p>
            <a:pPr algn="just">
              <a:lnSpc>
                <a:spcPct val="150000"/>
              </a:lnSpc>
            </a:pPr>
            <a:r>
              <a:rPr lang="en-US" sz="2000" dirty="0">
                <a:solidFill>
                  <a:srgbClr val="333333"/>
                </a:solidFill>
                <a:highlight>
                  <a:srgbClr val="FFFFFF"/>
                </a:highlight>
                <a:latin typeface="Times New Roman" panose="02020603050405020304" pitchFamily="18" charset="0"/>
                <a:cs typeface="Times New Roman" panose="02020603050405020304" pitchFamily="18" charset="0"/>
              </a:rPr>
              <a:t>   +</a:t>
            </a:r>
            <a:r>
              <a:rPr lang="vi-VN" sz="2000" b="0" i="0" dirty="0">
                <a:solidFill>
                  <a:srgbClr val="333333"/>
                </a:solidFill>
                <a:effectLst/>
                <a:highlight>
                  <a:srgbClr val="FFFFFF"/>
                </a:highlight>
                <a:latin typeface="Times New Roman" panose="02020603050405020304" pitchFamily="18" charset="0"/>
                <a:cs typeface="Times New Roman" panose="02020603050405020304" pitchFamily="18" charset="0"/>
              </a:rPr>
              <a:t>Bước khởi tạo: XOR khóa mã với ma trận dữ liệu</a:t>
            </a:r>
          </a:p>
          <a:p>
            <a:pPr algn="just">
              <a:lnSpc>
                <a:spcPct val="150000"/>
              </a:lnSpc>
            </a:pPr>
            <a:r>
              <a:rPr lang="en-US" sz="2000" dirty="0">
                <a:solidFill>
                  <a:srgbClr val="333333"/>
                </a:solidFill>
                <a:highlight>
                  <a:srgbClr val="FFFFFF"/>
                </a:highlight>
                <a:latin typeface="Times New Roman" panose="02020603050405020304" pitchFamily="18" charset="0"/>
                <a:cs typeface="Times New Roman" panose="02020603050405020304" pitchFamily="18" charset="0"/>
              </a:rPr>
              <a:t>   +</a:t>
            </a:r>
            <a:r>
              <a:rPr lang="vi-VN" sz="2000" b="0" i="0" dirty="0">
                <a:solidFill>
                  <a:srgbClr val="333333"/>
                </a:solidFill>
                <a:effectLst/>
                <a:highlight>
                  <a:srgbClr val="FFFFFF"/>
                </a:highlight>
                <a:latin typeface="Times New Roman" panose="02020603050405020304" pitchFamily="18" charset="0"/>
                <a:cs typeface="Times New Roman" panose="02020603050405020304" pitchFamily="18" charset="0"/>
              </a:rPr>
              <a:t>Bước lặp mã hóa và bước tạo ngõ ra: XOR khóa vòng (round key) với ma trận trạng thái. </a:t>
            </a:r>
          </a:p>
          <a:p>
            <a:pPr>
              <a:lnSpc>
                <a:spcPct val="150000"/>
              </a:lnSpc>
            </a:pPr>
            <a:endParaRPr lang="en-US" dirty="0"/>
          </a:p>
        </p:txBody>
      </p:sp>
      <p:sp>
        <p:nvSpPr>
          <p:cNvPr id="3" name="Rectangle: Rounded Corners 2">
            <a:extLst>
              <a:ext uri="{FF2B5EF4-FFF2-40B4-BE49-F238E27FC236}">
                <a16:creationId xmlns:a16="http://schemas.microsoft.com/office/drawing/2014/main" id="{52A93CD1-B034-54F8-48F3-C268C6CBC9B9}"/>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00852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2DB1B-8F46-0DA0-6F6C-E8754F369479}"/>
              </a:ext>
            </a:extLst>
          </p:cNvPr>
          <p:cNvSpPr txBox="1"/>
          <p:nvPr/>
        </p:nvSpPr>
        <p:spPr>
          <a:xfrm>
            <a:off x="686974" y="638722"/>
            <a:ext cx="4595446" cy="523220"/>
          </a:xfrm>
          <a:prstGeom prst="rect">
            <a:avLst/>
          </a:prstGeom>
          <a:noFill/>
        </p:spPr>
        <p:txBody>
          <a:bodyPr wrap="square" rtlCol="0">
            <a:spAutoFit/>
          </a:bodyPr>
          <a:lstStyle/>
          <a:p>
            <a:r>
              <a:rPr lang="en-US" sz="2800" b="1">
                <a:effectLst/>
                <a:latin typeface="Times New Roman" panose="02020603050405020304" pitchFamily="18" charset="0"/>
                <a:ea typeface="Times New Roman" panose="02020603050405020304" pitchFamily="18" charset="0"/>
              </a:rPr>
              <a:t>SHIFTROWS</a:t>
            </a:r>
            <a:endParaRPr lang="en-GB" sz="1800" b="1">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722F23C7-9BB8-0785-E1F3-180D56A64F8F}"/>
              </a:ext>
            </a:extLst>
          </p:cNvPr>
          <p:cNvSpPr txBox="1"/>
          <p:nvPr/>
        </p:nvSpPr>
        <p:spPr>
          <a:xfrm>
            <a:off x="686974" y="1484158"/>
            <a:ext cx="5258971" cy="2268826"/>
          </a:xfrm>
          <a:prstGeom prst="rect">
            <a:avLst/>
          </a:prstGeom>
          <a:noFill/>
        </p:spPr>
        <p:txBody>
          <a:bodyPr wrap="square">
            <a:spAutoFit/>
          </a:bodyPr>
          <a:lstStyle/>
          <a:p>
            <a:pPr algn="just">
              <a:lnSpc>
                <a:spcPct val="150000"/>
              </a:lnSpc>
              <a:spcAft>
                <a:spcPts val="800"/>
              </a:spcAft>
            </a:pPr>
            <a:r>
              <a:rPr lang="en-US" sz="2000" i="1" u="sng">
                <a:effectLst/>
                <a:latin typeface="Times New Roman" panose="02020603050405020304" pitchFamily="18" charset="0"/>
                <a:ea typeface="Calibri" panose="020F0502020204030204" pitchFamily="34" charset="0"/>
                <a:cs typeface="Times New Roman" panose="02020603050405020304" pitchFamily="18" charset="0"/>
              </a:rPr>
              <a:t>Theo các quy tắc cụ thể:</a:t>
            </a:r>
            <a:endParaRPr lang="en-GB"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Hàng đầu tiên không thay đổi.</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Hàng thứ hai được dịch chuyển sang trái một byte.</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Hàng thứ ba được dịch chuyển sang trái hai byte.</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12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Hàng thứ tư được dịch chuyển sang trái ba byte.</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09B035D3-485B-BF95-EC2E-7BDAC91289C3}"/>
              </a:ext>
            </a:extLst>
          </p:cNvPr>
          <p:cNvSpPr/>
          <p:nvPr/>
        </p:nvSpPr>
        <p:spPr>
          <a:xfrm>
            <a:off x="112544" y="189914"/>
            <a:ext cx="5833401"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C9EFFD87-304D-FDA0-9803-EED96ADF724E}"/>
              </a:ext>
            </a:extLst>
          </p:cNvPr>
          <p:cNvSpPr/>
          <p:nvPr/>
        </p:nvSpPr>
        <p:spPr>
          <a:xfrm>
            <a:off x="6246054" y="189914"/>
            <a:ext cx="5833401"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A7753637-CA1E-61C9-A3BA-4DD2EE6CE141}"/>
              </a:ext>
            </a:extLst>
          </p:cNvPr>
          <p:cNvSpPr txBox="1"/>
          <p:nvPr/>
        </p:nvSpPr>
        <p:spPr>
          <a:xfrm>
            <a:off x="6533268" y="638722"/>
            <a:ext cx="5258971" cy="498663"/>
          </a:xfrm>
          <a:prstGeom prst="rect">
            <a:avLst/>
          </a:prstGeom>
          <a:noFill/>
        </p:spPr>
        <p:txBody>
          <a:bodyPr wrap="square">
            <a:spAutoFit/>
          </a:bodyPr>
          <a:lstStyle/>
          <a:p>
            <a:pPr algn="ctr">
              <a:lnSpc>
                <a:spcPct val="150000"/>
              </a:lnSpc>
              <a:spcAft>
                <a:spcPts val="800"/>
              </a:spcAft>
            </a:pPr>
            <a:r>
              <a:rPr lang="en-GB" sz="2000" i="1" u="sng">
                <a:effectLst/>
                <a:latin typeface="Times New Roman" panose="02020603050405020304" pitchFamily="18" charset="0"/>
                <a:ea typeface="Calibri" panose="020F0502020204030204" pitchFamily="34" charset="0"/>
                <a:cs typeface="Times New Roman" panose="02020603050405020304" pitchFamily="18" charset="0"/>
              </a:rPr>
              <a:t>Phép dịch byte sang trái</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19" name="Table 18">
            <a:extLst>
              <a:ext uri="{FF2B5EF4-FFF2-40B4-BE49-F238E27FC236}">
                <a16:creationId xmlns:a16="http://schemas.microsoft.com/office/drawing/2014/main" id="{15B25C17-D5CB-D75D-B620-344C7CC55D11}"/>
              </a:ext>
            </a:extLst>
          </p:cNvPr>
          <p:cNvGraphicFramePr>
            <a:graphicFrameLocks noGrp="1"/>
          </p:cNvGraphicFramePr>
          <p:nvPr>
            <p:extLst>
              <p:ext uri="{D42A27DB-BD31-4B8C-83A1-F6EECF244321}">
                <p14:modId xmlns:p14="http://schemas.microsoft.com/office/powerpoint/2010/main" val="4160122107"/>
              </p:ext>
            </p:extLst>
          </p:nvPr>
        </p:nvGraphicFramePr>
        <p:xfrm>
          <a:off x="6952513" y="1414856"/>
          <a:ext cx="4420480" cy="4516932"/>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2052827771"/>
                    </a:ext>
                  </a:extLst>
                </a:gridCol>
                <a:gridCol w="1105120">
                  <a:extLst>
                    <a:ext uri="{9D8B030D-6E8A-4147-A177-3AD203B41FA5}">
                      <a16:colId xmlns:a16="http://schemas.microsoft.com/office/drawing/2014/main" val="2547291255"/>
                    </a:ext>
                  </a:extLst>
                </a:gridCol>
                <a:gridCol w="1105120">
                  <a:extLst>
                    <a:ext uri="{9D8B030D-6E8A-4147-A177-3AD203B41FA5}">
                      <a16:colId xmlns:a16="http://schemas.microsoft.com/office/drawing/2014/main" val="1414493579"/>
                    </a:ext>
                  </a:extLst>
                </a:gridCol>
                <a:gridCol w="1105120">
                  <a:extLst>
                    <a:ext uri="{9D8B030D-6E8A-4147-A177-3AD203B41FA5}">
                      <a16:colId xmlns:a16="http://schemas.microsoft.com/office/drawing/2014/main" val="883390276"/>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D4</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E0</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B8</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1E</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6450308"/>
                  </a:ext>
                </a:extLst>
              </a:tr>
              <a:tr h="1129233">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27</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BF</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B4</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41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062596"/>
                  </a:ext>
                </a:extLst>
              </a:tr>
              <a:tr h="1129233">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11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98</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5D</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52</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503787"/>
                  </a:ext>
                </a:extLst>
              </a:tr>
              <a:tr h="1129233">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AE</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F1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E5</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30</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7120906"/>
                  </a:ext>
                </a:extLst>
              </a:tr>
            </a:tbl>
          </a:graphicData>
        </a:graphic>
      </p:graphicFrame>
      <p:graphicFrame>
        <p:nvGraphicFramePr>
          <p:cNvPr id="20" name="Table 19">
            <a:extLst>
              <a:ext uri="{FF2B5EF4-FFF2-40B4-BE49-F238E27FC236}">
                <a16:creationId xmlns:a16="http://schemas.microsoft.com/office/drawing/2014/main" id="{778B6B83-07F6-E9D9-36A6-74211C583E2A}"/>
              </a:ext>
            </a:extLst>
          </p:cNvPr>
          <p:cNvGraphicFramePr>
            <a:graphicFrameLocks noGrp="1"/>
          </p:cNvGraphicFramePr>
          <p:nvPr>
            <p:extLst>
              <p:ext uri="{D42A27DB-BD31-4B8C-83A1-F6EECF244321}">
                <p14:modId xmlns:p14="http://schemas.microsoft.com/office/powerpoint/2010/main" val="1008128754"/>
              </p:ext>
            </p:extLst>
          </p:nvPr>
        </p:nvGraphicFramePr>
        <p:xfrm>
          <a:off x="8057633" y="2544089"/>
          <a:ext cx="331536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1131188387"/>
                    </a:ext>
                  </a:extLst>
                </a:gridCol>
                <a:gridCol w="1105120">
                  <a:extLst>
                    <a:ext uri="{9D8B030D-6E8A-4147-A177-3AD203B41FA5}">
                      <a16:colId xmlns:a16="http://schemas.microsoft.com/office/drawing/2014/main" val="3464715504"/>
                    </a:ext>
                  </a:extLst>
                </a:gridCol>
                <a:gridCol w="1105120">
                  <a:extLst>
                    <a:ext uri="{9D8B030D-6E8A-4147-A177-3AD203B41FA5}">
                      <a16:colId xmlns:a16="http://schemas.microsoft.com/office/drawing/2014/main" val="4201975854"/>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BF</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B4</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41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6776703"/>
                  </a:ext>
                </a:extLst>
              </a:tr>
            </a:tbl>
          </a:graphicData>
        </a:graphic>
      </p:graphicFrame>
      <p:graphicFrame>
        <p:nvGraphicFramePr>
          <p:cNvPr id="27" name="Table 26">
            <a:extLst>
              <a:ext uri="{FF2B5EF4-FFF2-40B4-BE49-F238E27FC236}">
                <a16:creationId xmlns:a16="http://schemas.microsoft.com/office/drawing/2014/main" id="{1E4DBE6E-7F8F-3B05-96BF-923ADBC16C81}"/>
              </a:ext>
            </a:extLst>
          </p:cNvPr>
          <p:cNvGraphicFramePr>
            <a:graphicFrameLocks noGrp="1"/>
          </p:cNvGraphicFramePr>
          <p:nvPr>
            <p:extLst>
              <p:ext uri="{D42A27DB-BD31-4B8C-83A1-F6EECF244321}">
                <p14:modId xmlns:p14="http://schemas.microsoft.com/office/powerpoint/2010/main" val="3727089394"/>
              </p:ext>
            </p:extLst>
          </p:nvPr>
        </p:nvGraphicFramePr>
        <p:xfrm>
          <a:off x="6952513" y="2544088"/>
          <a:ext cx="110512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1131188387"/>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27</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196776703"/>
                  </a:ext>
                </a:extLst>
              </a:tr>
            </a:tbl>
          </a:graphicData>
        </a:graphic>
      </p:graphicFrame>
      <p:graphicFrame>
        <p:nvGraphicFramePr>
          <p:cNvPr id="29" name="Table 28">
            <a:extLst>
              <a:ext uri="{FF2B5EF4-FFF2-40B4-BE49-F238E27FC236}">
                <a16:creationId xmlns:a16="http://schemas.microsoft.com/office/drawing/2014/main" id="{90C820D2-88DF-D0CD-04FF-AE77313CADA6}"/>
              </a:ext>
            </a:extLst>
          </p:cNvPr>
          <p:cNvGraphicFramePr>
            <a:graphicFrameLocks noGrp="1"/>
          </p:cNvGraphicFramePr>
          <p:nvPr>
            <p:extLst>
              <p:ext uri="{D42A27DB-BD31-4B8C-83A1-F6EECF244321}">
                <p14:modId xmlns:p14="http://schemas.microsoft.com/office/powerpoint/2010/main" val="2990566685"/>
              </p:ext>
            </p:extLst>
          </p:nvPr>
        </p:nvGraphicFramePr>
        <p:xfrm>
          <a:off x="9162753" y="3671734"/>
          <a:ext cx="221024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746447375"/>
                    </a:ext>
                  </a:extLst>
                </a:gridCol>
                <a:gridCol w="1105120">
                  <a:extLst>
                    <a:ext uri="{9D8B030D-6E8A-4147-A177-3AD203B41FA5}">
                      <a16:colId xmlns:a16="http://schemas.microsoft.com/office/drawing/2014/main" val="3936889971"/>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5D</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52</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3458787"/>
                  </a:ext>
                </a:extLst>
              </a:tr>
            </a:tbl>
          </a:graphicData>
        </a:graphic>
      </p:graphicFrame>
      <p:graphicFrame>
        <p:nvGraphicFramePr>
          <p:cNvPr id="30" name="Table 29">
            <a:extLst>
              <a:ext uri="{FF2B5EF4-FFF2-40B4-BE49-F238E27FC236}">
                <a16:creationId xmlns:a16="http://schemas.microsoft.com/office/drawing/2014/main" id="{BC70E821-96B5-28E3-0FF2-11875C3B2C9F}"/>
              </a:ext>
            </a:extLst>
          </p:cNvPr>
          <p:cNvGraphicFramePr>
            <a:graphicFrameLocks noGrp="1"/>
          </p:cNvGraphicFramePr>
          <p:nvPr>
            <p:extLst>
              <p:ext uri="{D42A27DB-BD31-4B8C-83A1-F6EECF244321}">
                <p14:modId xmlns:p14="http://schemas.microsoft.com/office/powerpoint/2010/main" val="3547789663"/>
              </p:ext>
            </p:extLst>
          </p:nvPr>
        </p:nvGraphicFramePr>
        <p:xfrm>
          <a:off x="6952513" y="3671734"/>
          <a:ext cx="221024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991291516"/>
                    </a:ext>
                  </a:extLst>
                </a:gridCol>
                <a:gridCol w="1105120">
                  <a:extLst>
                    <a:ext uri="{9D8B030D-6E8A-4147-A177-3AD203B41FA5}">
                      <a16:colId xmlns:a16="http://schemas.microsoft.com/office/drawing/2014/main" val="13492831"/>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11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98</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757223228"/>
                  </a:ext>
                </a:extLst>
              </a:tr>
            </a:tbl>
          </a:graphicData>
        </a:graphic>
      </p:graphicFrame>
      <p:graphicFrame>
        <p:nvGraphicFramePr>
          <p:cNvPr id="31" name="Table 30">
            <a:extLst>
              <a:ext uri="{FF2B5EF4-FFF2-40B4-BE49-F238E27FC236}">
                <a16:creationId xmlns:a16="http://schemas.microsoft.com/office/drawing/2014/main" id="{523A9107-B1E8-D264-84AD-94AF30DD374B}"/>
              </a:ext>
            </a:extLst>
          </p:cNvPr>
          <p:cNvGraphicFramePr>
            <a:graphicFrameLocks noGrp="1"/>
          </p:cNvGraphicFramePr>
          <p:nvPr>
            <p:extLst>
              <p:ext uri="{D42A27DB-BD31-4B8C-83A1-F6EECF244321}">
                <p14:modId xmlns:p14="http://schemas.microsoft.com/office/powerpoint/2010/main" val="2325846314"/>
              </p:ext>
            </p:extLst>
          </p:nvPr>
        </p:nvGraphicFramePr>
        <p:xfrm>
          <a:off x="6952513" y="4800966"/>
          <a:ext cx="331536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889098149"/>
                    </a:ext>
                  </a:extLst>
                </a:gridCol>
                <a:gridCol w="1105120">
                  <a:extLst>
                    <a:ext uri="{9D8B030D-6E8A-4147-A177-3AD203B41FA5}">
                      <a16:colId xmlns:a16="http://schemas.microsoft.com/office/drawing/2014/main" val="2192442574"/>
                    </a:ext>
                  </a:extLst>
                </a:gridCol>
                <a:gridCol w="1105120">
                  <a:extLst>
                    <a:ext uri="{9D8B030D-6E8A-4147-A177-3AD203B41FA5}">
                      <a16:colId xmlns:a16="http://schemas.microsoft.com/office/drawing/2014/main" val="381261716"/>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AE</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F1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E5</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369088855"/>
                  </a:ext>
                </a:extLst>
              </a:tr>
            </a:tbl>
          </a:graphicData>
        </a:graphic>
      </p:graphicFrame>
      <p:graphicFrame>
        <p:nvGraphicFramePr>
          <p:cNvPr id="34" name="Table 33">
            <a:extLst>
              <a:ext uri="{FF2B5EF4-FFF2-40B4-BE49-F238E27FC236}">
                <a16:creationId xmlns:a16="http://schemas.microsoft.com/office/drawing/2014/main" id="{21A67414-FBD9-A7C5-9724-DFB3CF756ED8}"/>
              </a:ext>
            </a:extLst>
          </p:cNvPr>
          <p:cNvGraphicFramePr>
            <a:graphicFrameLocks noGrp="1"/>
          </p:cNvGraphicFramePr>
          <p:nvPr>
            <p:extLst>
              <p:ext uri="{D42A27DB-BD31-4B8C-83A1-F6EECF244321}">
                <p14:modId xmlns:p14="http://schemas.microsoft.com/office/powerpoint/2010/main" val="2151707418"/>
              </p:ext>
            </p:extLst>
          </p:nvPr>
        </p:nvGraphicFramePr>
        <p:xfrm>
          <a:off x="10267873" y="4802555"/>
          <a:ext cx="110512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4236138605"/>
                    </a:ext>
                  </a:extLst>
                </a:gridCol>
              </a:tblGrid>
              <a:tr h="1129233">
                <a:tc>
                  <a:txBody>
                    <a:bodyPr/>
                    <a:lstStyle/>
                    <a:p>
                      <a:pPr marL="0" marR="0" lvl="0" indent="0" algn="ctr" defTabSz="914400" rtl="0" eaLnBrk="1" fontAlgn="auto" latinLnBrk="0" hangingPunct="1">
                        <a:lnSpc>
                          <a:spcPct val="115000"/>
                        </a:lnSpc>
                        <a:spcBef>
                          <a:spcPts val="0"/>
                        </a:spcBef>
                        <a:spcAft>
                          <a:spcPts val="800"/>
                        </a:spcAft>
                        <a:buClrTx/>
                        <a:buSzTx/>
                        <a:buFontTx/>
                        <a:buNone/>
                        <a:tabLst/>
                        <a:defRPr/>
                      </a:pPr>
                      <a:r>
                        <a:rPr lang="en-GB" sz="4100" b="1" kern="1200">
                          <a:solidFill>
                            <a:schemeClr val="tx1"/>
                          </a:solidFill>
                          <a:effectLst/>
                          <a:latin typeface="Times New Roman" panose="02020603050405020304" pitchFamily="18" charset="0"/>
                          <a:ea typeface="+mn-ea"/>
                          <a:cs typeface="Times New Roman" panose="02020603050405020304" pitchFamily="18" charset="0"/>
                        </a:rPr>
                        <a:t>30</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4127237"/>
                  </a:ext>
                </a:extLst>
              </a:tr>
            </a:tbl>
          </a:graphicData>
        </a:graphic>
      </p:graphicFrame>
    </p:spTree>
    <p:extLst>
      <p:ext uri="{BB962C8B-B14F-4D97-AF65-F5344CB8AC3E}">
        <p14:creationId xmlns:p14="http://schemas.microsoft.com/office/powerpoint/2010/main" val="366118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5E-6 -7.40741E-7 L 0.07279 -0.12222 C 0.0879 -0.14977 0.11068 -0.16458 0.13464 -0.16458 C 0.16185 -0.16458 0.1836 -0.14977 0.19883 -0.12222 L 0.27188 -7.40741E-7 " pathEditMode="relative" rAng="0" ptsTypes="AAAAA">
                                      <p:cBhvr>
                                        <p:cTn id="6" dur="2000" fill="hold"/>
                                        <p:tgtEl>
                                          <p:spTgt spid="27"/>
                                        </p:tgtEl>
                                        <p:attrNameLst>
                                          <p:attrName>ppt_x</p:attrName>
                                          <p:attrName>ppt_y</p:attrName>
                                        </p:attrNameLst>
                                      </p:cBhvr>
                                      <p:rCtr x="13594" y="-8241"/>
                                    </p:animMotion>
                                  </p:childTnLst>
                                </p:cTn>
                              </p:par>
                              <p:par>
                                <p:cTn id="7" presetID="42" presetClass="path" presetSubtype="0" accel="50000" decel="50000" fill="hold" nodeType="withEffect">
                                  <p:stCondLst>
                                    <p:cond delay="0"/>
                                  </p:stCondLst>
                                  <p:childTnLst>
                                    <p:animMotion origin="layout" path="M 5E-6 -7.40741E-7 L -0.09062 0.00093 " pathEditMode="relative" rAng="0" ptsTypes="AA">
                                      <p:cBhvr>
                                        <p:cTn id="8" dur="2000" fill="hold"/>
                                        <p:tgtEl>
                                          <p:spTgt spid="20"/>
                                        </p:tgtEl>
                                        <p:attrNameLst>
                                          <p:attrName>ppt_x</p:attrName>
                                          <p:attrName>ppt_y</p:attrName>
                                        </p:attrNameLst>
                                      </p:cBhvr>
                                      <p:rCtr x="-4531" y="46"/>
                                    </p:animMotion>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2.5E-6 -2.59259E-6 L 0.04857 -0.0544 C 0.05859 -0.06666 0.07383 -0.07338 0.08984 -0.07338 C 0.10794 -0.07338 0.12252 -0.06666 0.13255 -0.0544 L 0.18125 -2.59259E-6 " pathEditMode="relative" rAng="0" ptsTypes="AAAAA">
                                      <p:cBhvr>
                                        <p:cTn id="12" dur="2000" fill="hold"/>
                                        <p:tgtEl>
                                          <p:spTgt spid="30"/>
                                        </p:tgtEl>
                                        <p:attrNameLst>
                                          <p:attrName>ppt_x</p:attrName>
                                          <p:attrName>ppt_y</p:attrName>
                                        </p:attrNameLst>
                                      </p:cBhvr>
                                      <p:rCtr x="9063" y="-3681"/>
                                    </p:animMotion>
                                  </p:childTnLst>
                                </p:cTn>
                              </p:par>
                              <p:par>
                                <p:cTn id="13" presetID="42" presetClass="path" presetSubtype="0" accel="50000" decel="50000" fill="hold" nodeType="withEffect">
                                  <p:stCondLst>
                                    <p:cond delay="0"/>
                                  </p:stCondLst>
                                  <p:childTnLst>
                                    <p:animMotion origin="layout" path="M 2.5E-6 -2.59259E-6 L -0.18125 -2.59259E-6 " pathEditMode="relative" rAng="0" ptsTypes="AA">
                                      <p:cBhvr>
                                        <p:cTn id="14" dur="2000" fill="hold"/>
                                        <p:tgtEl>
                                          <p:spTgt spid="29"/>
                                        </p:tgtEl>
                                        <p:attrNameLst>
                                          <p:attrName>ppt_x</p:attrName>
                                          <p:attrName>ppt_y</p:attrName>
                                        </p:attrNameLst>
                                      </p:cBhvr>
                                      <p:rCtr x="-9063" y="0"/>
                                    </p:animMotion>
                                  </p:child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 2.59259E-6 L 0.02422 0.05995 C 0.0293 0.07361 0.03685 0.08102 0.04492 0.08102 C 0.05391 0.08102 0.0612 0.07361 0.06628 0.05995 L 0.09063 2.59259E-6 " pathEditMode="relative" rAng="0" ptsTypes="AAAAA">
                                      <p:cBhvr>
                                        <p:cTn id="18" dur="2000" fill="hold"/>
                                        <p:tgtEl>
                                          <p:spTgt spid="31"/>
                                        </p:tgtEl>
                                        <p:attrNameLst>
                                          <p:attrName>ppt_x</p:attrName>
                                          <p:attrName>ppt_y</p:attrName>
                                        </p:attrNameLst>
                                      </p:cBhvr>
                                      <p:rCtr x="4531" y="4051"/>
                                    </p:animMotion>
                                  </p:childTnLst>
                                </p:cTn>
                              </p:par>
                              <p:par>
                                <p:cTn id="19" presetID="42" presetClass="path" presetSubtype="0" accel="50000" decel="50000" fill="hold" nodeType="withEffect">
                                  <p:stCondLst>
                                    <p:cond delay="0"/>
                                  </p:stCondLst>
                                  <p:childTnLst>
                                    <p:animMotion origin="layout" path="M 1.11022E-16 1.11111E-6 L -0.27187 -0.0007 " pathEditMode="relative" rAng="0" ptsTypes="AA">
                                      <p:cBhvr>
                                        <p:cTn id="20" dur="2000" fill="hold"/>
                                        <p:tgtEl>
                                          <p:spTgt spid="34"/>
                                        </p:tgtEl>
                                        <p:attrNameLst>
                                          <p:attrName>ppt_x</p:attrName>
                                          <p:attrName>ppt_y</p:attrName>
                                        </p:attrNameLst>
                                      </p:cBhvr>
                                      <p:rCtr x="-13594"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307CB-637E-A775-BB69-0EFC270BED02}"/>
              </a:ext>
            </a:extLst>
          </p:cNvPr>
          <p:cNvSpPr>
            <a:spLocks noGrp="1"/>
          </p:cNvSpPr>
          <p:nvPr>
            <p:ph type="title"/>
          </p:nvPr>
        </p:nvSpPr>
        <p:spPr>
          <a:xfrm>
            <a:off x="736794" y="2766218"/>
            <a:ext cx="10515600" cy="1325563"/>
          </a:xfrm>
        </p:spPr>
        <p:txBody>
          <a:bodyPr/>
          <a:lstStyle/>
          <a:p>
            <a:pPr algn="r"/>
            <a:r>
              <a:rPr lang="en-US" sz="4000" b="1" kern="0" spc="-37">
                <a:solidFill>
                  <a:srgbClr val="000000"/>
                </a:solidFill>
                <a:latin typeface="Montserrat" pitchFamily="34" charset="0"/>
                <a:ea typeface="+mn-ea"/>
                <a:cs typeface="+mn-cs"/>
              </a:rPr>
              <a:t>SubBytes</a:t>
            </a:r>
            <a:endParaRPr lang="en-US" sz="4000" b="1" kern="0" spc="-37" dirty="0">
              <a:solidFill>
                <a:srgbClr val="000000"/>
              </a:solidFill>
              <a:latin typeface="Montserrat" pitchFamily="34" charset="0"/>
              <a:ea typeface="+mn-ea"/>
              <a:cs typeface="+mn-cs"/>
            </a:endParaRPr>
          </a:p>
        </p:txBody>
      </p:sp>
      <p:sp>
        <p:nvSpPr>
          <p:cNvPr id="3" name="Content Placeholder 2">
            <a:extLst>
              <a:ext uri="{FF2B5EF4-FFF2-40B4-BE49-F238E27FC236}">
                <a16:creationId xmlns:a16="http://schemas.microsoft.com/office/drawing/2014/main" id="{C163CC7D-A083-AD61-DFAF-1E78D1C6DAEC}"/>
              </a:ext>
            </a:extLst>
          </p:cNvPr>
          <p:cNvSpPr>
            <a:spLocks noGrp="1"/>
          </p:cNvSpPr>
          <p:nvPr>
            <p:ph idx="1"/>
          </p:nvPr>
        </p:nvSpPr>
        <p:spPr>
          <a:xfrm>
            <a:off x="419100" y="438470"/>
            <a:ext cx="11353799" cy="4351338"/>
          </a:xfrm>
        </p:spPr>
        <p:txBody>
          <a:bodyPr/>
          <a:lstStyle/>
          <a:p>
            <a:pPr algn="just">
              <a:lnSpc>
                <a:spcPct val="150000"/>
              </a:lnSpc>
              <a:buFont typeface="Wingdings" panose="05000000000000000000" pitchFamily="2" charset="2"/>
              <a:buChar char="q"/>
            </a:pPr>
            <a:r>
              <a:rPr lang="en-US" sz="2000">
                <a:solidFill>
                  <a:srgbClr val="3D3838"/>
                </a:solidFill>
                <a:latin typeface="Source Sans Pro" pitchFamily="34" charset="0"/>
                <a:ea typeface="Source Sans Pro" pitchFamily="34" charset="-122"/>
              </a:rPr>
              <a:t> Trong bước này, các</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byte trong</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ma trận dữ liệu đầu vào được thay thế bằng các</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byte khác sử dụng một hộp thay thế cố định gọi là hộp</a:t>
            </a:r>
            <a:r>
              <a:rPr lang="en-US" sz="2000" dirty="0">
                <a:solidFill>
                  <a:srgbClr val="3D3838"/>
                </a:solidFill>
                <a:latin typeface="Source Sans Pro" pitchFamily="34" charset="0"/>
                <a:ea typeface="Source Sans Pro" pitchFamily="34" charset="-122"/>
              </a:rPr>
              <a:t> S-box.</a:t>
            </a:r>
          </a:p>
          <a:p>
            <a:pPr algn="just">
              <a:lnSpc>
                <a:spcPct val="150000"/>
              </a:lnSpc>
              <a:buFont typeface="Wingdings" panose="05000000000000000000" pitchFamily="2" charset="2"/>
              <a:buChar char="q"/>
            </a:pPr>
            <a:r>
              <a:rPr lang="en-US" sz="2000">
                <a:solidFill>
                  <a:srgbClr val="3D3838"/>
                </a:solidFill>
                <a:latin typeface="Source Sans Pro" pitchFamily="34" charset="0"/>
                <a:ea typeface="Source Sans Pro" pitchFamily="34" charset="-122"/>
              </a:rPr>
              <a:t> Hộp S-box chứa một bảng</a:t>
            </a:r>
            <a:r>
              <a:rPr lang="en-US" sz="2000" dirty="0">
                <a:solidFill>
                  <a:srgbClr val="3D3838"/>
                </a:solidFill>
                <a:latin typeface="Source Sans Pro" pitchFamily="34" charset="0"/>
                <a:ea typeface="Source Sans Pro" pitchFamily="34" charset="-122"/>
              </a:rPr>
              <a:t> 16x16 byte</a:t>
            </a:r>
            <a:r>
              <a:rPr lang="en-US" sz="2000">
                <a:solidFill>
                  <a:srgbClr val="3D3838"/>
                </a:solidFill>
                <a:latin typeface="Source Sans Pro" pitchFamily="34" charset="0"/>
                <a:ea typeface="Source Sans Pro" pitchFamily="34" charset="-122"/>
              </a:rPr>
              <a:t>, trong đó mỗi</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byte được biểu diễn bởi hai hệ số hexa. Quá trình SubBytes thay thế mỗi</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byte trong</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ma trận dữ liệu đầu vào bằng</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byte tương ứng trong hộp</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S-box.</a:t>
            </a:r>
            <a:endParaRPr lang="en-US" sz="2000" dirty="0">
              <a:solidFill>
                <a:srgbClr val="3D3838"/>
              </a:solidFill>
              <a:latin typeface="Source Sans Pro" pitchFamily="34" charset="0"/>
              <a:ea typeface="Source Sans Pro" pitchFamily="34" charset="-122"/>
            </a:endParaRPr>
          </a:p>
          <a:p>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E232E66F-B502-2929-D378-A215F131182D}"/>
              </a:ext>
            </a:extLst>
          </p:cNvPr>
          <p:cNvPicPr>
            <a:picLocks noChangeAspect="1"/>
          </p:cNvPicPr>
          <p:nvPr/>
        </p:nvPicPr>
        <p:blipFill>
          <a:blip r:embed="rId2"/>
          <a:stretch>
            <a:fillRect/>
          </a:stretch>
        </p:blipFill>
        <p:spPr>
          <a:xfrm>
            <a:off x="1106948" y="2553941"/>
            <a:ext cx="6655784" cy="4020492"/>
          </a:xfrm>
          <a:prstGeom prst="rect">
            <a:avLst/>
          </a:prstGeom>
        </p:spPr>
      </p:pic>
      <p:sp>
        <p:nvSpPr>
          <p:cNvPr id="5" name="Rectangle: Rounded Corners 4">
            <a:extLst>
              <a:ext uri="{FF2B5EF4-FFF2-40B4-BE49-F238E27FC236}">
                <a16:creationId xmlns:a16="http://schemas.microsoft.com/office/drawing/2014/main" id="{12BBD457-C503-F66B-50F8-05EC89C714E4}"/>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75832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CBD228-0478-4058-AA30-5950842AF983}"/>
              </a:ext>
            </a:extLst>
          </p:cNvPr>
          <p:cNvSpPr txBox="1"/>
          <p:nvPr/>
        </p:nvSpPr>
        <p:spPr>
          <a:xfrm>
            <a:off x="678427" y="1287988"/>
            <a:ext cx="10618839" cy="4832092"/>
          </a:xfrm>
          <a:prstGeom prst="rect">
            <a:avLst/>
          </a:prstGeom>
          <a:noFill/>
        </p:spPr>
        <p:txBody>
          <a:bodyPr wrap="square" rtlCol="0">
            <a:spAutoFit/>
          </a:bodyPr>
          <a:lstStyle/>
          <a:p>
            <a:pPr marL="0" marR="0" algn="just">
              <a:lnSpc>
                <a:spcPct val="150000"/>
              </a:lnSpc>
              <a:spcBef>
                <a:spcPts val="0"/>
              </a:spcBef>
              <a:spcAft>
                <a:spcPts val="800"/>
              </a:spcAft>
            </a:pPr>
            <a:r>
              <a:rPr lang="en-US" sz="2000">
                <a:solidFill>
                  <a:srgbClr val="3D3838"/>
                </a:solidFill>
                <a:latin typeface="Source Sans Pro" pitchFamily="34" charset="0"/>
                <a:ea typeface="Source Sans Pro" pitchFamily="34" charset="-122"/>
              </a:rPr>
              <a:t>Tính</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Phi Tuyến: Bằng cách thay thế mỗi</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byte trong</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ma trận dữ liệu đầu vào bằng một</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byte tương ứng trong hộp</a:t>
            </a:r>
            <a:r>
              <a:rPr lang="en-US" sz="2000" dirty="0">
                <a:solidFill>
                  <a:srgbClr val="3D3838"/>
                </a:solidFill>
                <a:latin typeface="Source Sans Pro" pitchFamily="34" charset="0"/>
                <a:ea typeface="Source Sans Pro" pitchFamily="34" charset="-122"/>
              </a:rPr>
              <a:t> S-box</a:t>
            </a:r>
            <a:r>
              <a:rPr lang="en-US" sz="2000">
                <a:solidFill>
                  <a:srgbClr val="3D3838"/>
                </a:solidFill>
                <a:latin typeface="Source Sans Pro" pitchFamily="34" charset="0"/>
                <a:ea typeface="Source Sans Pro" pitchFamily="34" charset="-122"/>
              </a:rPr>
              <a:t>, SubBytes tạo ra sự</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phi tuyến trong dữ liệu, làm cho mỗi</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byte sau mỗi vòng mã hóa trở nên khác biệt và khó khăn hơn cho bất kỳ kẻ tấn công nào để dự đoán.</a:t>
            </a:r>
            <a:endParaRPr lang="en-US" sz="2000" dirty="0">
              <a:solidFill>
                <a:srgbClr val="3D3838"/>
              </a:solidFill>
              <a:latin typeface="Source Sans Pro" pitchFamily="34" charset="0"/>
              <a:ea typeface="Source Sans Pro" pitchFamily="34" charset="-122"/>
            </a:endParaRPr>
          </a:p>
          <a:p>
            <a:pPr marL="0" marR="0" algn="just">
              <a:lnSpc>
                <a:spcPct val="150000"/>
              </a:lnSpc>
              <a:spcBef>
                <a:spcPts val="0"/>
              </a:spcBef>
              <a:spcAft>
                <a:spcPts val="800"/>
              </a:spcAft>
            </a:pPr>
            <a:r>
              <a:rPr lang="en-US" sz="2000">
                <a:solidFill>
                  <a:srgbClr val="3D3838"/>
                </a:solidFill>
                <a:latin typeface="Source Sans Pro" pitchFamily="34" charset="0"/>
                <a:ea typeface="Source Sans Pro" pitchFamily="34" charset="-122"/>
              </a:rPr>
              <a:t>Phân Tán Dữ Liệu: Quá trình thay thế của SubBytes làm cho mỗi</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byte trong dữ liệu đầu vào được "phân tán" thành một</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byte khác, làm tăng sự phức tạp và đa dạng trong dữ liệu sau mỗi vòng mã hóa.</a:t>
            </a:r>
            <a:endParaRPr lang="en-US" sz="2000" dirty="0">
              <a:solidFill>
                <a:srgbClr val="3D3838"/>
              </a:solidFill>
              <a:latin typeface="Source Sans Pro" pitchFamily="34" charset="0"/>
              <a:ea typeface="Source Sans Pro" pitchFamily="34" charset="-122"/>
            </a:endParaRPr>
          </a:p>
          <a:p>
            <a:pPr marL="0" marR="0" algn="just">
              <a:lnSpc>
                <a:spcPct val="150000"/>
              </a:lnSpc>
              <a:spcBef>
                <a:spcPts val="0"/>
              </a:spcBef>
              <a:spcAft>
                <a:spcPts val="800"/>
              </a:spcAft>
            </a:pPr>
            <a:r>
              <a:rPr lang="en-US" sz="2000">
                <a:solidFill>
                  <a:srgbClr val="3D3838"/>
                </a:solidFill>
                <a:latin typeface="Source Sans Pro" pitchFamily="34" charset="0"/>
                <a:ea typeface="Source Sans Pro" pitchFamily="34" charset="-122"/>
              </a:rPr>
              <a:t>Tăng Độ</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An Toàn: Bằng cách tạo ra tính</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phi tuyến và phân tán, SubBytes đóng góp vào việc tăng cường độ</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an toàn của quá trình mã hóa</a:t>
            </a:r>
            <a:r>
              <a:rPr lang="en-US" sz="2000" dirty="0">
                <a:solidFill>
                  <a:srgbClr val="3D3838"/>
                </a:solidFill>
                <a:latin typeface="Source Sans Pro" pitchFamily="34" charset="0"/>
                <a:ea typeface="Source Sans Pro" pitchFamily="34" charset="-122"/>
              </a:rPr>
              <a:t> AES</a:t>
            </a:r>
            <a:r>
              <a:rPr lang="en-US" sz="2000">
                <a:solidFill>
                  <a:srgbClr val="3D3838"/>
                </a:solidFill>
                <a:latin typeface="Source Sans Pro" pitchFamily="34" charset="0"/>
                <a:ea typeface="Source Sans Pro" pitchFamily="34" charset="-122"/>
              </a:rPr>
              <a:t>, làm cho nó trở nên khó khăn hơn cho các kẻ tấn công để phá vỡ mã hóa và thu thập thông</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tin từ dữ liệu đã được mã hóa.</a:t>
            </a:r>
            <a:endParaRPr lang="en-US" sz="2000" dirty="0">
              <a:solidFill>
                <a:srgbClr val="3D3838"/>
              </a:solidFill>
              <a:latin typeface="Source Sans Pro" pitchFamily="34" charset="0"/>
              <a:ea typeface="Source Sans Pro" pitchFamily="34" charset="-122"/>
            </a:endParaRPr>
          </a:p>
          <a:p>
            <a:pPr algn="just"/>
            <a:endParaRPr lang="en-US" dirty="0"/>
          </a:p>
        </p:txBody>
      </p:sp>
      <p:sp>
        <p:nvSpPr>
          <p:cNvPr id="3" name="TextBox 2">
            <a:extLst>
              <a:ext uri="{FF2B5EF4-FFF2-40B4-BE49-F238E27FC236}">
                <a16:creationId xmlns:a16="http://schemas.microsoft.com/office/drawing/2014/main" id="{3AF4144B-C6F9-8427-B300-F419A0813364}"/>
              </a:ext>
            </a:extLst>
          </p:cNvPr>
          <p:cNvSpPr txBox="1"/>
          <p:nvPr/>
        </p:nvSpPr>
        <p:spPr>
          <a:xfrm>
            <a:off x="678427" y="580102"/>
            <a:ext cx="5761703" cy="707886"/>
          </a:xfrm>
          <a:prstGeom prst="rect">
            <a:avLst/>
          </a:prstGeom>
          <a:noFill/>
        </p:spPr>
        <p:txBody>
          <a:bodyPr wrap="square" rtlCol="0">
            <a:spAutoFit/>
          </a:bodyPr>
          <a:lstStyle/>
          <a:p>
            <a:r>
              <a:rPr lang="en-US" sz="4000" b="1" kern="0" spc="-37">
                <a:solidFill>
                  <a:srgbClr val="000000"/>
                </a:solidFill>
                <a:latin typeface="Montserrat" pitchFamily="34" charset="0"/>
              </a:rPr>
              <a:t>Chức năng</a:t>
            </a:r>
            <a:endParaRPr lang="en-US" sz="4000" b="1" kern="0" spc="-37" dirty="0">
              <a:solidFill>
                <a:srgbClr val="000000"/>
              </a:solidFill>
              <a:latin typeface="Montserrat" pitchFamily="34" charset="0"/>
            </a:endParaRPr>
          </a:p>
        </p:txBody>
      </p:sp>
      <p:sp>
        <p:nvSpPr>
          <p:cNvPr id="4" name="Rectangle: Rounded Corners 3">
            <a:extLst>
              <a:ext uri="{FF2B5EF4-FFF2-40B4-BE49-F238E27FC236}">
                <a16:creationId xmlns:a16="http://schemas.microsoft.com/office/drawing/2014/main" id="{4CA2409D-7F22-9F1C-9E27-096AF0DCAC9C}"/>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7314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D1D5E2-634A-B8E2-6BFA-ABA51ADA15F1}"/>
              </a:ext>
            </a:extLst>
          </p:cNvPr>
          <p:cNvPicPr>
            <a:picLocks noChangeAspect="1"/>
          </p:cNvPicPr>
          <p:nvPr/>
        </p:nvPicPr>
        <p:blipFill rotWithShape="1">
          <a:blip r:embed="rId2"/>
          <a:srcRect l="7181" t="383" r="-1025" b="-641"/>
          <a:stretch/>
        </p:blipFill>
        <p:spPr bwMode="auto">
          <a:xfrm>
            <a:off x="5902178" y="1337170"/>
            <a:ext cx="6289822" cy="4232107"/>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369F5A4D-EC1F-53BF-290A-DE0EE2C287EE}"/>
              </a:ext>
            </a:extLst>
          </p:cNvPr>
          <p:cNvSpPr txBox="1"/>
          <p:nvPr/>
        </p:nvSpPr>
        <p:spPr>
          <a:xfrm>
            <a:off x="678426" y="580837"/>
            <a:ext cx="6422734" cy="707886"/>
          </a:xfrm>
          <a:prstGeom prst="rect">
            <a:avLst/>
          </a:prstGeom>
          <a:noFill/>
        </p:spPr>
        <p:txBody>
          <a:bodyPr wrap="square" rtlCol="0">
            <a:spAutoFit/>
          </a:bodyPr>
          <a:lstStyle/>
          <a:p>
            <a:r>
              <a:rPr lang="en-US" sz="4000" b="1" kern="0" spc="-37">
                <a:solidFill>
                  <a:srgbClr val="000000"/>
                </a:solidFill>
                <a:latin typeface="Montserrat" pitchFamily="34" charset="0"/>
              </a:rPr>
              <a:t>Quá trình thực hiện</a:t>
            </a:r>
            <a:r>
              <a:rPr lang="en-US" sz="4000" b="1" kern="0" spc="-37" dirty="0">
                <a:solidFill>
                  <a:srgbClr val="000000"/>
                </a:solidFill>
                <a:latin typeface="Montserrat" pitchFamily="34" charset="0"/>
              </a:rPr>
              <a:t>:</a:t>
            </a:r>
          </a:p>
        </p:txBody>
      </p:sp>
      <p:sp>
        <p:nvSpPr>
          <p:cNvPr id="5" name="TextBox 4">
            <a:extLst>
              <a:ext uri="{FF2B5EF4-FFF2-40B4-BE49-F238E27FC236}">
                <a16:creationId xmlns:a16="http://schemas.microsoft.com/office/drawing/2014/main" id="{7DE15850-FBFE-C375-6373-20CC2C71BB38}"/>
              </a:ext>
            </a:extLst>
          </p:cNvPr>
          <p:cNvSpPr txBox="1"/>
          <p:nvPr/>
        </p:nvSpPr>
        <p:spPr>
          <a:xfrm>
            <a:off x="678426" y="1288723"/>
            <a:ext cx="5279922" cy="5225148"/>
          </a:xfrm>
          <a:prstGeom prst="rect">
            <a:avLst/>
          </a:prstGeom>
          <a:noFill/>
        </p:spPr>
        <p:txBody>
          <a:bodyPr wrap="square" rtlCol="0">
            <a:spAutoFit/>
          </a:bodyPr>
          <a:lstStyle/>
          <a:p>
            <a:pPr marL="0" marR="0" algn="just">
              <a:lnSpc>
                <a:spcPct val="107000"/>
              </a:lnSpc>
              <a:spcBef>
                <a:spcPts val="0"/>
              </a:spcBef>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SubBytes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AES.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4x4 byte.</a:t>
            </a:r>
          </a:p>
          <a:p>
            <a:pPr marL="0" marR="0" algn="just">
              <a:lnSpc>
                <a:spcPct val="107000"/>
              </a:lnSpc>
              <a:spcBef>
                <a:spcPts val="0"/>
              </a:spcBef>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byte: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byte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byte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hộp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S-box.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Cụ</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byte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j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byte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j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hộp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S-box.</a:t>
            </a:r>
          </a:p>
          <a:p>
            <a:pPr marL="0" marR="0" algn="just">
              <a:lnSpc>
                <a:spcPct val="107000"/>
              </a:lnSpc>
              <a:spcBef>
                <a:spcPts val="0"/>
              </a:spcBef>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Sau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tất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byte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Đây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AES.</a:t>
            </a:r>
          </a:p>
          <a:p>
            <a:pPr marL="0" marR="0" algn="just">
              <a:lnSpc>
                <a:spcPct val="107000"/>
              </a:lnSpc>
              <a:spcBef>
                <a:spcPts val="0"/>
              </a:spcBef>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lặp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vòng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AES,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trừ</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vòng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cuối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cùng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SubBytes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đóng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vai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trò</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phi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tán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753E14EF-433D-A879-2F90-17D696E321C1}"/>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64569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AA24-EB68-437D-B94C-85D2EA7A9899}"/>
              </a:ext>
            </a:extLst>
          </p:cNvPr>
          <p:cNvSpPr>
            <a:spLocks noGrp="1"/>
          </p:cNvSpPr>
          <p:nvPr>
            <p:ph type="title"/>
          </p:nvPr>
        </p:nvSpPr>
        <p:spPr>
          <a:xfrm>
            <a:off x="838199" y="228377"/>
            <a:ext cx="10515600" cy="693420"/>
          </a:xfrm>
        </p:spPr>
        <p:txBody>
          <a:bodyPr>
            <a:normAutofit fontScale="90000"/>
          </a:bodyPr>
          <a:lstStyle/>
          <a:p>
            <a:pPr algn="ctr"/>
            <a:r>
              <a:rPr lang="en-US" b="1">
                <a:latin typeface="Times New Roman" panose="02020603050405020304" pitchFamily="18" charset="0"/>
                <a:cs typeface="Times New Roman" panose="02020603050405020304" pitchFamily="18" charset="0"/>
              </a:rPr>
              <a:t>MixColumns</a:t>
            </a:r>
          </a:p>
        </p:txBody>
      </p:sp>
      <p:sp>
        <p:nvSpPr>
          <p:cNvPr id="3" name="TextBox 2">
            <a:extLst>
              <a:ext uri="{FF2B5EF4-FFF2-40B4-BE49-F238E27FC236}">
                <a16:creationId xmlns:a16="http://schemas.microsoft.com/office/drawing/2014/main" id="{AAE11D94-51BA-4D41-8363-07285CDA94EE}"/>
              </a:ext>
            </a:extLst>
          </p:cNvPr>
          <p:cNvSpPr txBox="1"/>
          <p:nvPr/>
        </p:nvSpPr>
        <p:spPr>
          <a:xfrm>
            <a:off x="218543" y="921797"/>
            <a:ext cx="11754911" cy="2708434"/>
          </a:xfrm>
          <a:prstGeom prst="rect">
            <a:avLst/>
          </a:prstGeom>
          <a:noFill/>
        </p:spPr>
        <p:txBody>
          <a:bodyPr wrap="square" rtlCol="0">
            <a:spAutoFit/>
          </a:bodyPr>
          <a:lstStyle/>
          <a:p>
            <a:r>
              <a:rPr lang="en-US" sz="2000">
                <a:effectLst/>
                <a:latin typeface="Times New Roman" panose="02020603050405020304" pitchFamily="18" charset="0"/>
                <a:ea typeface="Calibri" panose="020F0502020204030204" pitchFamily="34" charset="0"/>
              </a:rPr>
              <a:t>-  Phép biến đổi MixColumns thực hiện biến đổi độc lập từng cột trong ma trận state bằng một phép nhân đa thức. Mỗi cột của state đươc coi là biểu diễn của một đa thức trong GF(2^8) như vậy phép biến đổi MixColumns chính là phép nhân theo modulo với </a:t>
            </a:r>
            <a:r>
              <a:rPr lang="en-US" sz="2000" b="1">
                <a:effectLst/>
                <a:latin typeface="Times New Roman" panose="02020603050405020304" pitchFamily="18" charset="0"/>
                <a:ea typeface="Calibri" panose="020F0502020204030204" pitchFamily="34" charset="0"/>
              </a:rPr>
              <a:t>x</a:t>
            </a:r>
            <a:r>
              <a:rPr lang="en-US" sz="2000" b="1" baseline="30000">
                <a:effectLst/>
                <a:latin typeface="Times New Roman" panose="02020603050405020304" pitchFamily="18" charset="0"/>
                <a:ea typeface="Calibri" panose="020F0502020204030204" pitchFamily="34" charset="0"/>
              </a:rPr>
              <a:t>4</a:t>
            </a:r>
            <a:r>
              <a:rPr lang="en-US" sz="2000" b="1">
                <a:effectLst/>
                <a:latin typeface="Times New Roman" panose="02020603050405020304" pitchFamily="18" charset="0"/>
                <a:ea typeface="Calibri" panose="020F0502020204030204" pitchFamily="34" charset="0"/>
              </a:rPr>
              <a:t> + 1</a:t>
            </a:r>
            <a:r>
              <a:rPr lang="en-US" sz="2000">
                <a:effectLst/>
                <a:latin typeface="Times New Roman" panose="02020603050405020304" pitchFamily="18" charset="0"/>
                <a:ea typeface="Calibri" panose="020F0502020204030204" pitchFamily="34" charset="0"/>
              </a:rPr>
              <a:t> với một đa thức cố định định nghĩa như sau:</a:t>
            </a:r>
          </a:p>
          <a:p>
            <a:pPr marL="285750" indent="-285750">
              <a:buFontTx/>
              <a:buChar char="-"/>
            </a:pPr>
            <a:endParaRPr lang="en-US" sz="1800">
              <a:effectLst/>
              <a:latin typeface="Arial" panose="020B0604020202020204" pitchFamily="34" charset="0"/>
              <a:ea typeface="Calibri" panose="020F0502020204030204" pitchFamily="34" charset="0"/>
            </a:endParaRPr>
          </a:p>
          <a:p>
            <a:endParaRPr lang="en-US"/>
          </a:p>
          <a:p>
            <a:endParaRPr lang="en-US" sz="1800">
              <a:effectLst/>
              <a:latin typeface="Times New Roman" panose="02020603050405020304" pitchFamily="18" charset="0"/>
              <a:ea typeface="Calibri" panose="020F0502020204030204" pitchFamily="34" charset="0"/>
            </a:endParaRPr>
          </a:p>
          <a:p>
            <a:pPr marL="285750" indent="-285750">
              <a:buFontTx/>
              <a:buChar char="-"/>
            </a:pPr>
            <a:endParaRPr lang="en-US" sz="1800">
              <a:effectLst/>
              <a:latin typeface="Times New Roman" panose="02020603050405020304" pitchFamily="18" charset="0"/>
              <a:ea typeface="Calibri" panose="020F0502020204030204" pitchFamily="34" charset="0"/>
            </a:endParaRPr>
          </a:p>
          <a:p>
            <a:pPr marL="285750" indent="-285750">
              <a:buFontTx/>
              <a:buChar char="-"/>
            </a:pPr>
            <a:r>
              <a:rPr lang="en-US" sz="2000">
                <a:effectLst/>
                <a:latin typeface="Times New Roman" panose="02020603050405020304" pitchFamily="18" charset="0"/>
                <a:ea typeface="Calibri" panose="020F0502020204030204" pitchFamily="34" charset="0"/>
              </a:rPr>
              <a:t>Có thể biểu diễn bằng 1 phép nhân ma trận như sau:</a:t>
            </a:r>
          </a:p>
          <a:p>
            <a:pPr marL="285750" indent="-285750">
              <a:buFontTx/>
              <a:buChar char="-"/>
            </a:pPr>
            <a:endParaRPr lang="en-US"/>
          </a:p>
        </p:txBody>
      </p:sp>
      <p:pic>
        <p:nvPicPr>
          <p:cNvPr id="13" name="Picture 12">
            <a:extLst>
              <a:ext uri="{FF2B5EF4-FFF2-40B4-BE49-F238E27FC236}">
                <a16:creationId xmlns:a16="http://schemas.microsoft.com/office/drawing/2014/main" id="{BAFFAA3D-A0CC-4DCC-B51A-E028309AD1AF}"/>
              </a:ext>
            </a:extLst>
          </p:cNvPr>
          <p:cNvPicPr>
            <a:picLocks noChangeAspect="1"/>
          </p:cNvPicPr>
          <p:nvPr/>
        </p:nvPicPr>
        <p:blipFill>
          <a:blip r:embed="rId2"/>
          <a:stretch>
            <a:fillRect/>
          </a:stretch>
        </p:blipFill>
        <p:spPr>
          <a:xfrm>
            <a:off x="3897433" y="2067225"/>
            <a:ext cx="4397121" cy="807790"/>
          </a:xfrm>
          <a:prstGeom prst="rect">
            <a:avLst/>
          </a:prstGeom>
        </p:spPr>
      </p:pic>
      <p:pic>
        <p:nvPicPr>
          <p:cNvPr id="15" name="Picture 14">
            <a:extLst>
              <a:ext uri="{FF2B5EF4-FFF2-40B4-BE49-F238E27FC236}">
                <a16:creationId xmlns:a16="http://schemas.microsoft.com/office/drawing/2014/main" id="{6F46493A-A5AA-413D-AEF0-9C407F0AAC26}"/>
              </a:ext>
            </a:extLst>
          </p:cNvPr>
          <p:cNvPicPr>
            <a:picLocks noChangeAspect="1"/>
          </p:cNvPicPr>
          <p:nvPr/>
        </p:nvPicPr>
        <p:blipFill>
          <a:blip r:embed="rId3"/>
          <a:stretch>
            <a:fillRect/>
          </a:stretch>
        </p:blipFill>
        <p:spPr>
          <a:xfrm>
            <a:off x="3207762" y="3371077"/>
            <a:ext cx="5776461" cy="3139712"/>
          </a:xfrm>
          <a:prstGeom prst="rect">
            <a:avLst/>
          </a:prstGeom>
        </p:spPr>
      </p:pic>
    </p:spTree>
    <p:extLst>
      <p:ext uri="{BB962C8B-B14F-4D97-AF65-F5344CB8AC3E}">
        <p14:creationId xmlns:p14="http://schemas.microsoft.com/office/powerpoint/2010/main" val="3932370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E11D94-51BA-4D41-8363-07285CDA94EE}"/>
              </a:ext>
            </a:extLst>
          </p:cNvPr>
          <p:cNvSpPr txBox="1"/>
          <p:nvPr/>
        </p:nvSpPr>
        <p:spPr>
          <a:xfrm>
            <a:off x="668708" y="347113"/>
            <a:ext cx="11754911" cy="677108"/>
          </a:xfrm>
          <a:prstGeom prst="rect">
            <a:avLst/>
          </a:prstGeom>
          <a:noFill/>
        </p:spPr>
        <p:txBody>
          <a:bodyPr wrap="square" rtlCol="0">
            <a:spAutoFit/>
          </a:bodyPr>
          <a:lstStyle/>
          <a:p>
            <a:pPr marL="285750" indent="-285750">
              <a:buFontTx/>
              <a:buChar char="-"/>
            </a:pPr>
            <a:r>
              <a:rPr lang="en-US" sz="2000">
                <a:effectLst/>
                <a:latin typeface="Times New Roman" panose="02020603050405020304" pitchFamily="18" charset="0"/>
                <a:ea typeface="Calibri" panose="020F0502020204030204" pitchFamily="34" charset="0"/>
              </a:rPr>
              <a:t>Kết quả là 4 byte trong mỗi cột sẽ được thay thế theo công thức như sau:</a:t>
            </a:r>
          </a:p>
          <a:p>
            <a:pPr marL="285750" indent="-285750">
              <a:buFontTx/>
              <a:buChar char="-"/>
            </a:pPr>
            <a:endParaRPr lang="en-US"/>
          </a:p>
        </p:txBody>
      </p:sp>
      <p:pic>
        <p:nvPicPr>
          <p:cNvPr id="6" name="Picture 5">
            <a:extLst>
              <a:ext uri="{FF2B5EF4-FFF2-40B4-BE49-F238E27FC236}">
                <a16:creationId xmlns:a16="http://schemas.microsoft.com/office/drawing/2014/main" id="{754CA1CD-4467-47DA-AD9C-0859691E77A6}"/>
              </a:ext>
            </a:extLst>
          </p:cNvPr>
          <p:cNvPicPr/>
          <p:nvPr/>
        </p:nvPicPr>
        <p:blipFill rotWithShape="1">
          <a:blip r:embed="rId2">
            <a:extLst>
              <a:ext uri="{28A0092B-C50C-407E-A947-70E740481C1C}">
                <a14:useLocalDpi xmlns:a14="http://schemas.microsoft.com/office/drawing/2010/main" val="0"/>
              </a:ext>
            </a:extLst>
          </a:blip>
          <a:srcRect t="17326" r="23077"/>
          <a:stretch/>
        </p:blipFill>
        <p:spPr bwMode="auto">
          <a:xfrm>
            <a:off x="6096000" y="816363"/>
            <a:ext cx="5117186" cy="2334806"/>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2E55A11E-C2C9-4149-B9D9-32147B727B07}"/>
              </a:ext>
            </a:extLst>
          </p:cNvPr>
          <p:cNvSpPr txBox="1"/>
          <p:nvPr/>
        </p:nvSpPr>
        <p:spPr>
          <a:xfrm>
            <a:off x="668708" y="3243480"/>
            <a:ext cx="11754911" cy="400110"/>
          </a:xfrm>
          <a:prstGeom prst="rect">
            <a:avLst/>
          </a:prstGeom>
          <a:noFill/>
        </p:spPr>
        <p:txBody>
          <a:bodyPr wrap="square" rtlCol="0">
            <a:spAutoFit/>
          </a:bodyPr>
          <a:lstStyle/>
          <a:p>
            <a:r>
              <a:rPr lang="en-US" sz="2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US" sz="2000" b="0" i="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Có thể minh họa việc thực hiện của hàm này bằng hình vẽ sau:</a:t>
            </a:r>
            <a:endParaRPr lang="en-US" sz="200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05524EF-60DC-43F5-AD70-55EC581726D0}"/>
              </a:ext>
            </a:extLst>
          </p:cNvPr>
          <p:cNvPicPr/>
          <p:nvPr/>
        </p:nvPicPr>
        <p:blipFill>
          <a:blip r:embed="rId3"/>
          <a:stretch>
            <a:fillRect/>
          </a:stretch>
        </p:blipFill>
        <p:spPr>
          <a:xfrm>
            <a:off x="3008173" y="3777009"/>
            <a:ext cx="5646420" cy="2964180"/>
          </a:xfrm>
          <a:prstGeom prst="rect">
            <a:avLst/>
          </a:prstGeom>
        </p:spPr>
      </p:pic>
      <p:pic>
        <p:nvPicPr>
          <p:cNvPr id="9" name="Picture 8">
            <a:extLst>
              <a:ext uri="{FF2B5EF4-FFF2-40B4-BE49-F238E27FC236}">
                <a16:creationId xmlns:a16="http://schemas.microsoft.com/office/drawing/2014/main" id="{EF125076-04A3-4E91-8737-3FD4A2E69DD4}"/>
              </a:ext>
            </a:extLst>
          </p:cNvPr>
          <p:cNvPicPr>
            <a:picLocks noChangeAspect="1"/>
          </p:cNvPicPr>
          <p:nvPr/>
        </p:nvPicPr>
        <p:blipFill rotWithShape="1">
          <a:blip r:embed="rId4"/>
          <a:srcRect t="19756"/>
          <a:stretch/>
        </p:blipFill>
        <p:spPr>
          <a:xfrm>
            <a:off x="218542" y="724053"/>
            <a:ext cx="5776461" cy="2519427"/>
          </a:xfrm>
          <a:prstGeom prst="rect">
            <a:avLst/>
          </a:prstGeom>
        </p:spPr>
      </p:pic>
    </p:spTree>
    <p:extLst>
      <p:ext uri="{BB962C8B-B14F-4D97-AF65-F5344CB8AC3E}">
        <p14:creationId xmlns:p14="http://schemas.microsoft.com/office/powerpoint/2010/main" val="279735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157DCE-DCBD-4B85-B410-93299C3608F2}"/>
              </a:ext>
            </a:extLst>
          </p:cNvPr>
          <p:cNvPicPr>
            <a:picLocks noChangeAspect="1"/>
          </p:cNvPicPr>
          <p:nvPr/>
        </p:nvPicPr>
        <p:blipFill>
          <a:blip r:embed="rId3"/>
          <a:stretch>
            <a:fillRect/>
          </a:stretch>
        </p:blipFill>
        <p:spPr>
          <a:xfrm>
            <a:off x="715230" y="1041038"/>
            <a:ext cx="5380770" cy="2387962"/>
          </a:xfrm>
          <a:prstGeom prst="rect">
            <a:avLst/>
          </a:prstGeom>
        </p:spPr>
      </p:pic>
      <p:sp>
        <p:nvSpPr>
          <p:cNvPr id="29" name="TextBox 28">
            <a:extLst>
              <a:ext uri="{FF2B5EF4-FFF2-40B4-BE49-F238E27FC236}">
                <a16:creationId xmlns:a16="http://schemas.microsoft.com/office/drawing/2014/main" id="{7AAFE641-D6E9-4ACC-A5C0-DDE8A6C345A6}"/>
              </a:ext>
            </a:extLst>
          </p:cNvPr>
          <p:cNvSpPr txBox="1"/>
          <p:nvPr/>
        </p:nvSpPr>
        <p:spPr>
          <a:xfrm>
            <a:off x="864317" y="3429000"/>
            <a:ext cx="1085554" cy="369332"/>
          </a:xfrm>
          <a:prstGeom prst="rect">
            <a:avLst/>
          </a:prstGeom>
          <a:noFill/>
        </p:spPr>
        <p:txBody>
          <a:bodyPr wrap="none" rtlCol="0">
            <a:spAutoFit/>
          </a:bodyPr>
          <a:lstStyle/>
          <a:p>
            <a:r>
              <a:rPr lang="en-US" b="1"/>
              <a:t>Cột thứ 1</a:t>
            </a:r>
          </a:p>
        </p:txBody>
      </p:sp>
      <p:pic>
        <p:nvPicPr>
          <p:cNvPr id="33" name="Picture 32">
            <a:extLst>
              <a:ext uri="{FF2B5EF4-FFF2-40B4-BE49-F238E27FC236}">
                <a16:creationId xmlns:a16="http://schemas.microsoft.com/office/drawing/2014/main" id="{396BCDCD-6082-49E9-9C5E-AD0F9DB0EB53}"/>
              </a:ext>
            </a:extLst>
          </p:cNvPr>
          <p:cNvPicPr>
            <a:picLocks noChangeAspect="1"/>
          </p:cNvPicPr>
          <p:nvPr/>
        </p:nvPicPr>
        <p:blipFill>
          <a:blip r:embed="rId4"/>
          <a:stretch>
            <a:fillRect/>
          </a:stretch>
        </p:blipFill>
        <p:spPr>
          <a:xfrm>
            <a:off x="6811230" y="3622443"/>
            <a:ext cx="793853" cy="1744388"/>
          </a:xfrm>
          <a:prstGeom prst="rect">
            <a:avLst/>
          </a:prstGeom>
        </p:spPr>
      </p:pic>
      <p:pic>
        <p:nvPicPr>
          <p:cNvPr id="35" name="Picture 34">
            <a:extLst>
              <a:ext uri="{FF2B5EF4-FFF2-40B4-BE49-F238E27FC236}">
                <a16:creationId xmlns:a16="http://schemas.microsoft.com/office/drawing/2014/main" id="{DA26D76D-3685-4C4F-99DE-E3FFDC615053}"/>
              </a:ext>
            </a:extLst>
          </p:cNvPr>
          <p:cNvPicPr>
            <a:picLocks noChangeAspect="1"/>
          </p:cNvPicPr>
          <p:nvPr/>
        </p:nvPicPr>
        <p:blipFill>
          <a:blip r:embed="rId5"/>
          <a:stretch>
            <a:fillRect/>
          </a:stretch>
        </p:blipFill>
        <p:spPr>
          <a:xfrm>
            <a:off x="7731618" y="4291532"/>
            <a:ext cx="373412" cy="388654"/>
          </a:xfrm>
          <a:prstGeom prst="rect">
            <a:avLst/>
          </a:prstGeom>
        </p:spPr>
      </p:pic>
      <p:pic>
        <p:nvPicPr>
          <p:cNvPr id="39" name="Picture 38">
            <a:extLst>
              <a:ext uri="{FF2B5EF4-FFF2-40B4-BE49-F238E27FC236}">
                <a16:creationId xmlns:a16="http://schemas.microsoft.com/office/drawing/2014/main" id="{456E5CB4-10B4-4201-82C4-19B974C0BD02}"/>
              </a:ext>
            </a:extLst>
          </p:cNvPr>
          <p:cNvPicPr>
            <a:picLocks noChangeAspect="1"/>
          </p:cNvPicPr>
          <p:nvPr/>
        </p:nvPicPr>
        <p:blipFill>
          <a:blip r:embed="rId6"/>
          <a:stretch>
            <a:fillRect/>
          </a:stretch>
        </p:blipFill>
        <p:spPr>
          <a:xfrm>
            <a:off x="8240841" y="3534405"/>
            <a:ext cx="2637895" cy="1902909"/>
          </a:xfrm>
          <a:prstGeom prst="rect">
            <a:avLst/>
          </a:prstGeom>
        </p:spPr>
      </p:pic>
      <p:pic>
        <p:nvPicPr>
          <p:cNvPr id="41" name="Picture 40">
            <a:extLst>
              <a:ext uri="{FF2B5EF4-FFF2-40B4-BE49-F238E27FC236}">
                <a16:creationId xmlns:a16="http://schemas.microsoft.com/office/drawing/2014/main" id="{A370B428-DE0B-4F7B-80AB-68177820735F}"/>
              </a:ext>
            </a:extLst>
          </p:cNvPr>
          <p:cNvPicPr>
            <a:picLocks noChangeAspect="1"/>
          </p:cNvPicPr>
          <p:nvPr/>
        </p:nvPicPr>
        <p:blipFill>
          <a:blip r:embed="rId7"/>
          <a:stretch>
            <a:fillRect/>
          </a:stretch>
        </p:blipFill>
        <p:spPr>
          <a:xfrm>
            <a:off x="747366" y="3761741"/>
            <a:ext cx="5373946" cy="1605090"/>
          </a:xfrm>
          <a:prstGeom prst="rect">
            <a:avLst/>
          </a:prstGeom>
        </p:spPr>
      </p:pic>
      <p:pic>
        <p:nvPicPr>
          <p:cNvPr id="43" name="Picture 42">
            <a:extLst>
              <a:ext uri="{FF2B5EF4-FFF2-40B4-BE49-F238E27FC236}">
                <a16:creationId xmlns:a16="http://schemas.microsoft.com/office/drawing/2014/main" id="{1470F2A9-4016-4E18-A9A1-2B885172EDD6}"/>
              </a:ext>
            </a:extLst>
          </p:cNvPr>
          <p:cNvPicPr>
            <a:picLocks noChangeAspect="1"/>
          </p:cNvPicPr>
          <p:nvPr/>
        </p:nvPicPr>
        <p:blipFill>
          <a:blip r:embed="rId8"/>
          <a:stretch>
            <a:fillRect/>
          </a:stretch>
        </p:blipFill>
        <p:spPr>
          <a:xfrm>
            <a:off x="5783067" y="1585379"/>
            <a:ext cx="2457774" cy="1870694"/>
          </a:xfrm>
          <a:prstGeom prst="rect">
            <a:avLst/>
          </a:prstGeom>
        </p:spPr>
      </p:pic>
      <p:sp>
        <p:nvSpPr>
          <p:cNvPr id="44" name="Rectangle 43">
            <a:extLst>
              <a:ext uri="{FF2B5EF4-FFF2-40B4-BE49-F238E27FC236}">
                <a16:creationId xmlns:a16="http://schemas.microsoft.com/office/drawing/2014/main" id="{473D2D48-22F8-4ECB-A3F7-E98C16E5B113}"/>
              </a:ext>
            </a:extLst>
          </p:cNvPr>
          <p:cNvSpPr/>
          <p:nvPr/>
        </p:nvSpPr>
        <p:spPr>
          <a:xfrm>
            <a:off x="864317" y="1982488"/>
            <a:ext cx="616226" cy="13417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FAB98FA-2FEB-4B02-B9DE-6E6A7621FC22}"/>
              </a:ext>
            </a:extLst>
          </p:cNvPr>
          <p:cNvSpPr/>
          <p:nvPr/>
        </p:nvSpPr>
        <p:spPr>
          <a:xfrm>
            <a:off x="3556037" y="1982488"/>
            <a:ext cx="1929976" cy="3891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5866343-9015-4B60-B579-DBA5A941B6D9}"/>
              </a:ext>
            </a:extLst>
          </p:cNvPr>
          <p:cNvSpPr/>
          <p:nvPr/>
        </p:nvSpPr>
        <p:spPr>
          <a:xfrm>
            <a:off x="6002753" y="1912914"/>
            <a:ext cx="483548" cy="458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3022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157DCE-DCBD-4B85-B410-93299C3608F2}"/>
              </a:ext>
            </a:extLst>
          </p:cNvPr>
          <p:cNvPicPr>
            <a:picLocks noChangeAspect="1"/>
          </p:cNvPicPr>
          <p:nvPr/>
        </p:nvPicPr>
        <p:blipFill>
          <a:blip r:embed="rId3"/>
          <a:stretch>
            <a:fillRect/>
          </a:stretch>
        </p:blipFill>
        <p:spPr>
          <a:xfrm>
            <a:off x="0" y="-96624"/>
            <a:ext cx="5380770" cy="2387962"/>
          </a:xfrm>
          <a:prstGeom prst="rect">
            <a:avLst/>
          </a:prstGeom>
        </p:spPr>
      </p:pic>
      <p:pic>
        <p:nvPicPr>
          <p:cNvPr id="12" name="Picture 11">
            <a:extLst>
              <a:ext uri="{FF2B5EF4-FFF2-40B4-BE49-F238E27FC236}">
                <a16:creationId xmlns:a16="http://schemas.microsoft.com/office/drawing/2014/main" id="{A1B74DD7-618F-4ED7-A697-1FF4EBF56707}"/>
              </a:ext>
            </a:extLst>
          </p:cNvPr>
          <p:cNvPicPr>
            <a:picLocks noChangeAspect="1"/>
          </p:cNvPicPr>
          <p:nvPr/>
        </p:nvPicPr>
        <p:blipFill>
          <a:blip r:embed="rId4"/>
          <a:stretch>
            <a:fillRect/>
          </a:stretch>
        </p:blipFill>
        <p:spPr>
          <a:xfrm>
            <a:off x="5125334" y="619969"/>
            <a:ext cx="1729890" cy="1577477"/>
          </a:xfrm>
          <a:prstGeom prst="rect">
            <a:avLst/>
          </a:prstGeom>
        </p:spPr>
      </p:pic>
      <p:pic>
        <p:nvPicPr>
          <p:cNvPr id="16" name="Picture 15">
            <a:extLst>
              <a:ext uri="{FF2B5EF4-FFF2-40B4-BE49-F238E27FC236}">
                <a16:creationId xmlns:a16="http://schemas.microsoft.com/office/drawing/2014/main" id="{D2C566D8-24CA-4240-B5EE-0C3AD6EB07FD}"/>
              </a:ext>
            </a:extLst>
          </p:cNvPr>
          <p:cNvPicPr>
            <a:picLocks noChangeAspect="1"/>
          </p:cNvPicPr>
          <p:nvPr/>
        </p:nvPicPr>
        <p:blipFill>
          <a:blip r:embed="rId5"/>
          <a:stretch>
            <a:fillRect/>
          </a:stretch>
        </p:blipFill>
        <p:spPr>
          <a:xfrm>
            <a:off x="6125842" y="2210587"/>
            <a:ext cx="5959356" cy="3535986"/>
          </a:xfrm>
          <a:prstGeom prst="rect">
            <a:avLst/>
          </a:prstGeom>
        </p:spPr>
      </p:pic>
      <p:pic>
        <p:nvPicPr>
          <p:cNvPr id="18" name="Picture 17">
            <a:extLst>
              <a:ext uri="{FF2B5EF4-FFF2-40B4-BE49-F238E27FC236}">
                <a16:creationId xmlns:a16="http://schemas.microsoft.com/office/drawing/2014/main" id="{EFA172B1-0FFE-4869-9154-3C2FBEAF7C28}"/>
              </a:ext>
            </a:extLst>
          </p:cNvPr>
          <p:cNvPicPr>
            <a:picLocks noChangeAspect="1"/>
          </p:cNvPicPr>
          <p:nvPr/>
        </p:nvPicPr>
        <p:blipFill>
          <a:blip r:embed="rId6"/>
          <a:stretch>
            <a:fillRect/>
          </a:stretch>
        </p:blipFill>
        <p:spPr>
          <a:xfrm>
            <a:off x="124484" y="3098329"/>
            <a:ext cx="5941676" cy="3124452"/>
          </a:xfrm>
          <a:prstGeom prst="rect">
            <a:avLst/>
          </a:prstGeom>
        </p:spPr>
      </p:pic>
      <p:sp>
        <p:nvSpPr>
          <p:cNvPr id="19" name="TextBox 18">
            <a:extLst>
              <a:ext uri="{FF2B5EF4-FFF2-40B4-BE49-F238E27FC236}">
                <a16:creationId xmlns:a16="http://schemas.microsoft.com/office/drawing/2014/main" id="{2C1D1468-12D1-467C-9441-4D83017E2D14}"/>
              </a:ext>
            </a:extLst>
          </p:cNvPr>
          <p:cNvSpPr txBox="1"/>
          <p:nvPr/>
        </p:nvSpPr>
        <p:spPr>
          <a:xfrm>
            <a:off x="7292568" y="1039375"/>
            <a:ext cx="4532010"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Sử dụng định lý đa thức tối giản trong GF(2^3)</a:t>
            </a:r>
          </a:p>
        </p:txBody>
      </p:sp>
      <p:pic>
        <p:nvPicPr>
          <p:cNvPr id="21" name="Picture 20">
            <a:extLst>
              <a:ext uri="{FF2B5EF4-FFF2-40B4-BE49-F238E27FC236}">
                <a16:creationId xmlns:a16="http://schemas.microsoft.com/office/drawing/2014/main" id="{6801289F-1431-4111-A450-02BEBA36E15D}"/>
              </a:ext>
            </a:extLst>
          </p:cNvPr>
          <p:cNvPicPr>
            <a:picLocks noChangeAspect="1"/>
          </p:cNvPicPr>
          <p:nvPr/>
        </p:nvPicPr>
        <p:blipFill>
          <a:blip r:embed="rId7"/>
          <a:stretch>
            <a:fillRect/>
          </a:stretch>
        </p:blipFill>
        <p:spPr>
          <a:xfrm>
            <a:off x="7442599" y="1426709"/>
            <a:ext cx="3063505" cy="518205"/>
          </a:xfrm>
          <a:prstGeom prst="rect">
            <a:avLst/>
          </a:prstGeom>
        </p:spPr>
      </p:pic>
      <p:sp>
        <p:nvSpPr>
          <p:cNvPr id="22" name="TextBox 21">
            <a:extLst>
              <a:ext uri="{FF2B5EF4-FFF2-40B4-BE49-F238E27FC236}">
                <a16:creationId xmlns:a16="http://schemas.microsoft.com/office/drawing/2014/main" id="{189DFCC8-90F4-4B84-B3A2-5014E32ACD7D}"/>
              </a:ext>
            </a:extLst>
          </p:cNvPr>
          <p:cNvSpPr txBox="1"/>
          <p:nvPr/>
        </p:nvSpPr>
        <p:spPr>
          <a:xfrm>
            <a:off x="124484" y="2210587"/>
            <a:ext cx="1015021"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Ô thứ 1:</a:t>
            </a:r>
          </a:p>
        </p:txBody>
      </p:sp>
      <p:pic>
        <p:nvPicPr>
          <p:cNvPr id="24" name="Picture 23">
            <a:extLst>
              <a:ext uri="{FF2B5EF4-FFF2-40B4-BE49-F238E27FC236}">
                <a16:creationId xmlns:a16="http://schemas.microsoft.com/office/drawing/2014/main" id="{203F3FC3-3804-4197-B76F-796315FE0F6D}"/>
              </a:ext>
            </a:extLst>
          </p:cNvPr>
          <p:cNvPicPr>
            <a:picLocks noChangeAspect="1"/>
          </p:cNvPicPr>
          <p:nvPr/>
        </p:nvPicPr>
        <p:blipFill>
          <a:blip r:embed="rId8"/>
          <a:stretch>
            <a:fillRect/>
          </a:stretch>
        </p:blipFill>
        <p:spPr>
          <a:xfrm>
            <a:off x="6598435" y="5746573"/>
            <a:ext cx="5593565" cy="937341"/>
          </a:xfrm>
          <a:prstGeom prst="rect">
            <a:avLst/>
          </a:prstGeom>
        </p:spPr>
      </p:pic>
      <p:pic>
        <p:nvPicPr>
          <p:cNvPr id="26" name="Picture 25">
            <a:extLst>
              <a:ext uri="{FF2B5EF4-FFF2-40B4-BE49-F238E27FC236}">
                <a16:creationId xmlns:a16="http://schemas.microsoft.com/office/drawing/2014/main" id="{36449F3C-AF06-4DAB-BEFE-73AFC70BFFA2}"/>
              </a:ext>
            </a:extLst>
          </p:cNvPr>
          <p:cNvPicPr>
            <a:picLocks noChangeAspect="1"/>
          </p:cNvPicPr>
          <p:nvPr/>
        </p:nvPicPr>
        <p:blipFill>
          <a:blip r:embed="rId9"/>
          <a:stretch>
            <a:fillRect/>
          </a:stretch>
        </p:blipFill>
        <p:spPr>
          <a:xfrm>
            <a:off x="3366510" y="3978580"/>
            <a:ext cx="906859" cy="419136"/>
          </a:xfrm>
          <a:prstGeom prst="rect">
            <a:avLst/>
          </a:prstGeom>
        </p:spPr>
      </p:pic>
      <p:pic>
        <p:nvPicPr>
          <p:cNvPr id="3" name="Picture 2">
            <a:extLst>
              <a:ext uri="{FF2B5EF4-FFF2-40B4-BE49-F238E27FC236}">
                <a16:creationId xmlns:a16="http://schemas.microsoft.com/office/drawing/2014/main" id="{211EBC24-D737-4165-8DCD-D70954EFF1AD}"/>
              </a:ext>
            </a:extLst>
          </p:cNvPr>
          <p:cNvPicPr>
            <a:picLocks noChangeAspect="1"/>
          </p:cNvPicPr>
          <p:nvPr/>
        </p:nvPicPr>
        <p:blipFill>
          <a:blip r:embed="rId10"/>
          <a:stretch>
            <a:fillRect/>
          </a:stretch>
        </p:blipFill>
        <p:spPr>
          <a:xfrm>
            <a:off x="124484" y="2555168"/>
            <a:ext cx="5727468" cy="540135"/>
          </a:xfrm>
          <a:prstGeom prst="rect">
            <a:avLst/>
          </a:prstGeom>
        </p:spPr>
      </p:pic>
    </p:spTree>
    <p:extLst>
      <p:ext uri="{BB962C8B-B14F-4D97-AF65-F5344CB8AC3E}">
        <p14:creationId xmlns:p14="http://schemas.microsoft.com/office/powerpoint/2010/main" val="1073604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157DCE-DCBD-4B85-B410-93299C3608F2}"/>
              </a:ext>
            </a:extLst>
          </p:cNvPr>
          <p:cNvPicPr>
            <a:picLocks noChangeAspect="1"/>
          </p:cNvPicPr>
          <p:nvPr/>
        </p:nvPicPr>
        <p:blipFill>
          <a:blip r:embed="rId3"/>
          <a:stretch>
            <a:fillRect/>
          </a:stretch>
        </p:blipFill>
        <p:spPr>
          <a:xfrm>
            <a:off x="0" y="-96624"/>
            <a:ext cx="5380770" cy="2387962"/>
          </a:xfrm>
          <a:prstGeom prst="rect">
            <a:avLst/>
          </a:prstGeom>
        </p:spPr>
      </p:pic>
      <p:pic>
        <p:nvPicPr>
          <p:cNvPr id="12" name="Picture 11">
            <a:extLst>
              <a:ext uri="{FF2B5EF4-FFF2-40B4-BE49-F238E27FC236}">
                <a16:creationId xmlns:a16="http://schemas.microsoft.com/office/drawing/2014/main" id="{A1B74DD7-618F-4ED7-A697-1FF4EBF56707}"/>
              </a:ext>
            </a:extLst>
          </p:cNvPr>
          <p:cNvPicPr>
            <a:picLocks noChangeAspect="1"/>
          </p:cNvPicPr>
          <p:nvPr/>
        </p:nvPicPr>
        <p:blipFill>
          <a:blip r:embed="rId4"/>
          <a:stretch>
            <a:fillRect/>
          </a:stretch>
        </p:blipFill>
        <p:spPr>
          <a:xfrm>
            <a:off x="5125334" y="619969"/>
            <a:ext cx="1729890" cy="1577477"/>
          </a:xfrm>
          <a:prstGeom prst="rect">
            <a:avLst/>
          </a:prstGeom>
        </p:spPr>
      </p:pic>
      <p:sp>
        <p:nvSpPr>
          <p:cNvPr id="19" name="TextBox 18">
            <a:extLst>
              <a:ext uri="{FF2B5EF4-FFF2-40B4-BE49-F238E27FC236}">
                <a16:creationId xmlns:a16="http://schemas.microsoft.com/office/drawing/2014/main" id="{2C1D1468-12D1-467C-9441-4D83017E2D14}"/>
              </a:ext>
            </a:extLst>
          </p:cNvPr>
          <p:cNvSpPr txBox="1"/>
          <p:nvPr/>
        </p:nvSpPr>
        <p:spPr>
          <a:xfrm>
            <a:off x="7292568" y="1039375"/>
            <a:ext cx="4532010"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Sử dụng định lý đa thức tối giản trong GF(2^3)</a:t>
            </a:r>
          </a:p>
        </p:txBody>
      </p:sp>
      <p:pic>
        <p:nvPicPr>
          <p:cNvPr id="21" name="Picture 20">
            <a:extLst>
              <a:ext uri="{FF2B5EF4-FFF2-40B4-BE49-F238E27FC236}">
                <a16:creationId xmlns:a16="http://schemas.microsoft.com/office/drawing/2014/main" id="{6801289F-1431-4111-A450-02BEBA36E15D}"/>
              </a:ext>
            </a:extLst>
          </p:cNvPr>
          <p:cNvPicPr>
            <a:picLocks noChangeAspect="1"/>
          </p:cNvPicPr>
          <p:nvPr/>
        </p:nvPicPr>
        <p:blipFill>
          <a:blip r:embed="rId5"/>
          <a:stretch>
            <a:fillRect/>
          </a:stretch>
        </p:blipFill>
        <p:spPr>
          <a:xfrm>
            <a:off x="7442599" y="1426709"/>
            <a:ext cx="3063505" cy="518205"/>
          </a:xfrm>
          <a:prstGeom prst="rect">
            <a:avLst/>
          </a:prstGeom>
        </p:spPr>
      </p:pic>
      <p:pic>
        <p:nvPicPr>
          <p:cNvPr id="3" name="Picture 2">
            <a:extLst>
              <a:ext uri="{FF2B5EF4-FFF2-40B4-BE49-F238E27FC236}">
                <a16:creationId xmlns:a16="http://schemas.microsoft.com/office/drawing/2014/main" id="{D5B1A2CD-206C-4F6B-A261-CAF1B3B1ACC0}"/>
              </a:ext>
            </a:extLst>
          </p:cNvPr>
          <p:cNvPicPr>
            <a:picLocks noChangeAspect="1"/>
          </p:cNvPicPr>
          <p:nvPr/>
        </p:nvPicPr>
        <p:blipFill rotWithShape="1">
          <a:blip r:embed="rId6"/>
          <a:srcRect r="390" b="2473"/>
          <a:stretch/>
        </p:blipFill>
        <p:spPr>
          <a:xfrm>
            <a:off x="400026" y="2338772"/>
            <a:ext cx="6892542" cy="3462443"/>
          </a:xfrm>
          <a:prstGeom prst="rect">
            <a:avLst/>
          </a:prstGeom>
        </p:spPr>
      </p:pic>
      <p:sp>
        <p:nvSpPr>
          <p:cNvPr id="8" name="Rectangle 7">
            <a:extLst>
              <a:ext uri="{FF2B5EF4-FFF2-40B4-BE49-F238E27FC236}">
                <a16:creationId xmlns:a16="http://schemas.microsoft.com/office/drawing/2014/main" id="{E9DDBED0-B64D-43A5-A902-6927670AC86E}"/>
              </a:ext>
            </a:extLst>
          </p:cNvPr>
          <p:cNvSpPr/>
          <p:nvPr/>
        </p:nvSpPr>
        <p:spPr>
          <a:xfrm>
            <a:off x="6380922" y="5188438"/>
            <a:ext cx="636104" cy="754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262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sp>
        <p:nvSpPr>
          <p:cNvPr id="4" name="Text 2"/>
          <p:cNvSpPr/>
          <p:nvPr/>
        </p:nvSpPr>
        <p:spPr>
          <a:xfrm>
            <a:off x="0" y="805435"/>
            <a:ext cx="12192000" cy="1027356"/>
          </a:xfrm>
          <a:prstGeom prst="rect">
            <a:avLst/>
          </a:prstGeom>
          <a:noFill/>
          <a:ln/>
        </p:spPr>
        <p:txBody>
          <a:bodyPr wrap="none" rtlCol="0" anchor="t"/>
          <a:lstStyle/>
          <a:p>
            <a:pPr algn="ctr">
              <a:lnSpc>
                <a:spcPts val="4556"/>
              </a:lnSpc>
            </a:pPr>
            <a:r>
              <a:rPr lang="en-US" sz="4000" b="1" kern="0" spc="-37" dirty="0">
                <a:solidFill>
                  <a:srgbClr val="000000"/>
                </a:solidFill>
                <a:latin typeface="Montserrat" pitchFamily="34" charset="0"/>
                <a:ea typeface="Montserrat" pitchFamily="34" charset="-122"/>
                <a:cs typeface="Montserrat" pitchFamily="34" charset="-120"/>
              </a:rPr>
              <a:t>Cấu trúc của thuật toán AES</a:t>
            </a:r>
            <a:endParaRPr lang="en-US" sz="4000" dirty="0"/>
          </a:p>
        </p:txBody>
      </p:sp>
      <p:sp>
        <p:nvSpPr>
          <p:cNvPr id="18" name="Text 3"/>
          <p:cNvSpPr/>
          <p:nvPr/>
        </p:nvSpPr>
        <p:spPr>
          <a:xfrm>
            <a:off x="536420" y="2150577"/>
            <a:ext cx="7699574" cy="296168"/>
          </a:xfrm>
          <a:prstGeom prst="rect">
            <a:avLst/>
          </a:prstGeom>
          <a:noFill/>
          <a:ln/>
        </p:spPr>
        <p:txBody>
          <a:bodyPr wrap="none" rtlCol="0" anchor="t"/>
          <a:lstStyle/>
          <a:p>
            <a:pPr marL="285739" indent="-285739">
              <a:lnSpc>
                <a:spcPts val="2332"/>
              </a:lnSpc>
              <a:buSzPct val="100000"/>
              <a:buFont typeface="+mj-lt"/>
              <a:buAutoNum type="arabicPeriod"/>
            </a:pPr>
            <a:r>
              <a:rPr lang="en-US" dirty="0">
                <a:solidFill>
                  <a:srgbClr val="3D3838"/>
                </a:solidFill>
                <a:latin typeface="Source Sans Pro" pitchFamily="34" charset="0"/>
                <a:ea typeface="Source Sans Pro" pitchFamily="34" charset="-122"/>
                <a:cs typeface="Source Sans Pro" pitchFamily="34" charset="-120"/>
              </a:rPr>
              <a:t>AES sử dụng khối mã hoá với kích thước cố định là 128 bit.</a:t>
            </a:r>
            <a:endParaRPr lang="en-US" dirty="0"/>
          </a:p>
        </p:txBody>
      </p:sp>
      <p:sp>
        <p:nvSpPr>
          <p:cNvPr id="19" name="Text 4"/>
          <p:cNvSpPr/>
          <p:nvPr/>
        </p:nvSpPr>
        <p:spPr>
          <a:xfrm>
            <a:off x="536420" y="2764951"/>
            <a:ext cx="7699574" cy="296168"/>
          </a:xfrm>
          <a:prstGeom prst="rect">
            <a:avLst/>
          </a:prstGeom>
          <a:noFill/>
          <a:ln/>
        </p:spPr>
        <p:txBody>
          <a:bodyPr wrap="none" rtlCol="0" anchor="t"/>
          <a:lstStyle/>
          <a:p>
            <a:pPr marL="285739" indent="-285739">
              <a:lnSpc>
                <a:spcPts val="2332"/>
              </a:lnSpc>
              <a:buSzPct val="100000"/>
              <a:buFont typeface="+mj-lt"/>
              <a:buAutoNum type="arabicPeriod" startAt="2"/>
            </a:pPr>
            <a:r>
              <a:rPr lang="en-US" dirty="0">
                <a:solidFill>
                  <a:srgbClr val="3D3838"/>
                </a:solidFill>
                <a:latin typeface="Source Sans Pro" pitchFamily="34" charset="0"/>
                <a:ea typeface="Source Sans Pro" pitchFamily="34" charset="-122"/>
                <a:cs typeface="Source Sans Pro" pitchFamily="34" charset="-120"/>
              </a:rPr>
              <a:t>Thuật toán AES có 3 độ dài khoá khác nhau: 128 bit, 192 bit và 256 bit.</a:t>
            </a:r>
            <a:endParaRPr lang="en-US" dirty="0"/>
          </a:p>
        </p:txBody>
      </p:sp>
      <p:sp>
        <p:nvSpPr>
          <p:cNvPr id="20" name="Text 5"/>
          <p:cNvSpPr/>
          <p:nvPr/>
        </p:nvSpPr>
        <p:spPr>
          <a:xfrm>
            <a:off x="536420" y="3379325"/>
            <a:ext cx="7699574" cy="592336"/>
          </a:xfrm>
          <a:prstGeom prst="rect">
            <a:avLst/>
          </a:prstGeom>
          <a:noFill/>
          <a:ln/>
        </p:spPr>
        <p:txBody>
          <a:bodyPr wrap="square" rtlCol="0" anchor="t"/>
          <a:lstStyle/>
          <a:p>
            <a:pPr marL="285739" indent="-285739">
              <a:lnSpc>
                <a:spcPts val="2332"/>
              </a:lnSpc>
              <a:buSzPct val="100000"/>
              <a:buFont typeface="+mj-lt"/>
              <a:buAutoNum type="arabicPeriod" startAt="3"/>
            </a:pPr>
            <a:r>
              <a:rPr lang="en-US" dirty="0">
                <a:solidFill>
                  <a:srgbClr val="3D3838"/>
                </a:solidFill>
                <a:latin typeface="Source Sans Pro" pitchFamily="34" charset="0"/>
                <a:ea typeface="Source Sans Pro" pitchFamily="34" charset="-122"/>
                <a:cs typeface="Source Sans Pro" pitchFamily="34" charset="-120"/>
              </a:rPr>
              <a:t>AES thực hiện qua một số lượng vòng lặp nhất định tùy thuộc vào độ dài của khoá, thường là 10, 12 hoặc 14 vòng.</a:t>
            </a:r>
            <a:endParaRPr lang="en-US" dirty="0"/>
          </a:p>
        </p:txBody>
      </p:sp>
      <p:sp>
        <p:nvSpPr>
          <p:cNvPr id="21" name="Text 6"/>
          <p:cNvSpPr/>
          <p:nvPr/>
        </p:nvSpPr>
        <p:spPr>
          <a:xfrm>
            <a:off x="536420" y="4289447"/>
            <a:ext cx="7699574" cy="296168"/>
          </a:xfrm>
          <a:prstGeom prst="rect">
            <a:avLst/>
          </a:prstGeom>
          <a:noFill/>
          <a:ln/>
        </p:spPr>
        <p:txBody>
          <a:bodyPr wrap="none" rtlCol="0" anchor="t"/>
          <a:lstStyle/>
          <a:p>
            <a:pPr marL="285739" indent="-285739">
              <a:lnSpc>
                <a:spcPts val="2332"/>
              </a:lnSpc>
              <a:buSzPct val="100000"/>
              <a:buFont typeface="+mj-lt"/>
              <a:buAutoNum type="arabicPeriod" startAt="4"/>
            </a:pPr>
            <a:r>
              <a:rPr lang="en-US" dirty="0">
                <a:solidFill>
                  <a:srgbClr val="3D3838"/>
                </a:solidFill>
                <a:latin typeface="Source Sans Pro" pitchFamily="34" charset="0"/>
                <a:ea typeface="Source Sans Pro" pitchFamily="34" charset="-122"/>
                <a:cs typeface="Source Sans Pro" pitchFamily="34" charset="-120"/>
              </a:rPr>
              <a:t>Mỗi vòng lặp bao gồm 4 phép toán cơ bản: SubBytes, ShiftRows, MixColumns và AddRoundKey.</a:t>
            </a:r>
            <a:endParaRPr lang="en-US" dirty="0"/>
          </a:p>
        </p:txBody>
      </p:sp>
      <p:sp>
        <p:nvSpPr>
          <p:cNvPr id="22" name="Text 7"/>
          <p:cNvSpPr/>
          <p:nvPr/>
        </p:nvSpPr>
        <p:spPr>
          <a:xfrm>
            <a:off x="536420" y="4903402"/>
            <a:ext cx="7699574" cy="296168"/>
          </a:xfrm>
          <a:prstGeom prst="rect">
            <a:avLst/>
          </a:prstGeom>
          <a:noFill/>
          <a:ln/>
        </p:spPr>
        <p:txBody>
          <a:bodyPr wrap="none" rtlCol="0" anchor="t"/>
          <a:lstStyle/>
          <a:p>
            <a:pPr marL="285739" indent="-285739">
              <a:lnSpc>
                <a:spcPts val="2332"/>
              </a:lnSpc>
              <a:buSzPct val="100000"/>
              <a:buFont typeface="+mj-lt"/>
              <a:buAutoNum type="arabicPeriod" startAt="5"/>
            </a:pPr>
            <a:r>
              <a:rPr lang="en-US" dirty="0">
                <a:solidFill>
                  <a:srgbClr val="3D3838"/>
                </a:solidFill>
                <a:latin typeface="Source Sans Pro" pitchFamily="34" charset="0"/>
                <a:ea typeface="Source Sans Pro" pitchFamily="34" charset="-122"/>
                <a:cs typeface="Source Sans Pro" pitchFamily="34" charset="-120"/>
              </a:rPr>
              <a:t>Các phép toán này được thiết kế để thay đổi dữ liệu một cách ngẫu nhiên và không thể đảo ngược.</a:t>
            </a:r>
            <a:endParaRPr lang="en-US" dirty="0"/>
          </a:p>
        </p:txBody>
      </p:sp>
      <p:sp>
        <p:nvSpPr>
          <p:cNvPr id="23" name="Rectangle: Rounded Corners 22">
            <a:extLst>
              <a:ext uri="{FF2B5EF4-FFF2-40B4-BE49-F238E27FC236}">
                <a16:creationId xmlns:a16="http://schemas.microsoft.com/office/drawing/2014/main" id="{CF73F400-0EB2-6EFA-D31D-B798278A7674}"/>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157DCE-DCBD-4B85-B410-93299C3608F2}"/>
              </a:ext>
            </a:extLst>
          </p:cNvPr>
          <p:cNvPicPr>
            <a:picLocks noChangeAspect="1"/>
          </p:cNvPicPr>
          <p:nvPr/>
        </p:nvPicPr>
        <p:blipFill>
          <a:blip r:embed="rId3"/>
          <a:stretch>
            <a:fillRect/>
          </a:stretch>
        </p:blipFill>
        <p:spPr>
          <a:xfrm>
            <a:off x="0" y="-96624"/>
            <a:ext cx="5380770" cy="2387962"/>
          </a:xfrm>
          <a:prstGeom prst="rect">
            <a:avLst/>
          </a:prstGeom>
        </p:spPr>
      </p:pic>
      <p:pic>
        <p:nvPicPr>
          <p:cNvPr id="5" name="Picture 4">
            <a:extLst>
              <a:ext uri="{FF2B5EF4-FFF2-40B4-BE49-F238E27FC236}">
                <a16:creationId xmlns:a16="http://schemas.microsoft.com/office/drawing/2014/main" id="{DDC34A89-DED2-4BE1-B59D-8BBEDF0A1354}"/>
              </a:ext>
            </a:extLst>
          </p:cNvPr>
          <p:cNvPicPr>
            <a:picLocks noChangeAspect="1"/>
          </p:cNvPicPr>
          <p:nvPr/>
        </p:nvPicPr>
        <p:blipFill>
          <a:blip r:embed="rId4"/>
          <a:stretch>
            <a:fillRect/>
          </a:stretch>
        </p:blipFill>
        <p:spPr>
          <a:xfrm>
            <a:off x="3888404" y="2491096"/>
            <a:ext cx="6485182" cy="3581710"/>
          </a:xfrm>
          <a:prstGeom prst="rect">
            <a:avLst/>
          </a:prstGeom>
        </p:spPr>
      </p:pic>
      <p:sp>
        <p:nvSpPr>
          <p:cNvPr id="2" name="TextBox 1">
            <a:extLst>
              <a:ext uri="{FF2B5EF4-FFF2-40B4-BE49-F238E27FC236}">
                <a16:creationId xmlns:a16="http://schemas.microsoft.com/office/drawing/2014/main" id="{6D61EFD5-82C0-43B4-A8EA-ACA2F2C15E93}"/>
              </a:ext>
            </a:extLst>
          </p:cNvPr>
          <p:cNvSpPr txBox="1"/>
          <p:nvPr/>
        </p:nvSpPr>
        <p:spPr>
          <a:xfrm>
            <a:off x="354845" y="2754420"/>
            <a:ext cx="3560405" cy="163121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 Sau đó sẽ thực hiện phép </a:t>
            </a:r>
            <a:r>
              <a:rPr lang="en-US" sz="2000" b="1">
                <a:latin typeface="Times New Roman" panose="02020603050405020304" pitchFamily="18" charset="0"/>
                <a:cs typeface="Times New Roman" panose="02020603050405020304" pitchFamily="18" charset="0"/>
              </a:rPr>
              <a:t>Xor</a:t>
            </a:r>
            <a:r>
              <a:rPr lang="en-US" sz="2000">
                <a:latin typeface="Times New Roman" panose="02020603050405020304" pitchFamily="18" charset="0"/>
                <a:cs typeface="Times New Roman" panose="02020603050405020304" pitchFamily="18" charset="0"/>
              </a:rPr>
              <a:t> các kết quả ta sẽ ra được giá trị của ô thứ 1 </a:t>
            </a:r>
          </a:p>
          <a:p>
            <a:r>
              <a:rPr lang="en-US" sz="2000">
                <a:latin typeface="Times New Roman" panose="02020603050405020304" pitchFamily="18" charset="0"/>
                <a:cs typeface="Times New Roman" panose="02020603050405020304" pitchFamily="18" charset="0"/>
              </a:rPr>
              <a:t>- Tương tự vậy ta sẽ thực hiện với các ô còn lại của cột 1</a:t>
            </a:r>
          </a:p>
        </p:txBody>
      </p:sp>
      <p:pic>
        <p:nvPicPr>
          <p:cNvPr id="6" name="Picture 5">
            <a:extLst>
              <a:ext uri="{FF2B5EF4-FFF2-40B4-BE49-F238E27FC236}">
                <a16:creationId xmlns:a16="http://schemas.microsoft.com/office/drawing/2014/main" id="{08DA5D72-EB71-4250-91B5-F13B5F05D272}"/>
              </a:ext>
            </a:extLst>
          </p:cNvPr>
          <p:cNvPicPr>
            <a:picLocks noChangeAspect="1"/>
          </p:cNvPicPr>
          <p:nvPr/>
        </p:nvPicPr>
        <p:blipFill>
          <a:blip r:embed="rId5"/>
          <a:stretch>
            <a:fillRect/>
          </a:stretch>
        </p:blipFill>
        <p:spPr>
          <a:xfrm>
            <a:off x="5380770" y="650903"/>
            <a:ext cx="2144819" cy="1555583"/>
          </a:xfrm>
          <a:prstGeom prst="rect">
            <a:avLst/>
          </a:prstGeom>
        </p:spPr>
      </p:pic>
    </p:spTree>
    <p:extLst>
      <p:ext uri="{BB962C8B-B14F-4D97-AF65-F5344CB8AC3E}">
        <p14:creationId xmlns:p14="http://schemas.microsoft.com/office/powerpoint/2010/main" val="3985543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157DCE-DCBD-4B85-B410-93299C3608F2}"/>
              </a:ext>
            </a:extLst>
          </p:cNvPr>
          <p:cNvPicPr>
            <a:picLocks noChangeAspect="1"/>
          </p:cNvPicPr>
          <p:nvPr/>
        </p:nvPicPr>
        <p:blipFill>
          <a:blip r:embed="rId3"/>
          <a:stretch>
            <a:fillRect/>
          </a:stretch>
        </p:blipFill>
        <p:spPr>
          <a:xfrm>
            <a:off x="0" y="-96624"/>
            <a:ext cx="5380770" cy="2387962"/>
          </a:xfrm>
          <a:prstGeom prst="rect">
            <a:avLst/>
          </a:prstGeom>
        </p:spPr>
      </p:pic>
      <p:pic>
        <p:nvPicPr>
          <p:cNvPr id="6" name="Picture 5">
            <a:extLst>
              <a:ext uri="{FF2B5EF4-FFF2-40B4-BE49-F238E27FC236}">
                <a16:creationId xmlns:a16="http://schemas.microsoft.com/office/drawing/2014/main" id="{08DA5D72-EB71-4250-91B5-F13B5F05D272}"/>
              </a:ext>
            </a:extLst>
          </p:cNvPr>
          <p:cNvPicPr>
            <a:picLocks noChangeAspect="1"/>
          </p:cNvPicPr>
          <p:nvPr/>
        </p:nvPicPr>
        <p:blipFill>
          <a:blip r:embed="rId4"/>
          <a:stretch>
            <a:fillRect/>
          </a:stretch>
        </p:blipFill>
        <p:spPr>
          <a:xfrm>
            <a:off x="5380770" y="650903"/>
            <a:ext cx="2144819" cy="1555583"/>
          </a:xfrm>
          <a:prstGeom prst="rect">
            <a:avLst/>
          </a:prstGeom>
        </p:spPr>
      </p:pic>
      <p:pic>
        <p:nvPicPr>
          <p:cNvPr id="4" name="Picture 3">
            <a:extLst>
              <a:ext uri="{FF2B5EF4-FFF2-40B4-BE49-F238E27FC236}">
                <a16:creationId xmlns:a16="http://schemas.microsoft.com/office/drawing/2014/main" id="{5548C54B-62AF-4C50-A5A3-82310322459A}"/>
              </a:ext>
            </a:extLst>
          </p:cNvPr>
          <p:cNvPicPr>
            <a:picLocks noChangeAspect="1"/>
          </p:cNvPicPr>
          <p:nvPr/>
        </p:nvPicPr>
        <p:blipFill>
          <a:blip r:embed="rId5"/>
          <a:stretch>
            <a:fillRect/>
          </a:stretch>
        </p:blipFill>
        <p:spPr>
          <a:xfrm>
            <a:off x="214888" y="2593046"/>
            <a:ext cx="11762223" cy="3947233"/>
          </a:xfrm>
          <a:prstGeom prst="rect">
            <a:avLst/>
          </a:prstGeom>
        </p:spPr>
      </p:pic>
      <p:sp>
        <p:nvSpPr>
          <p:cNvPr id="7" name="TextBox 6">
            <a:extLst>
              <a:ext uri="{FF2B5EF4-FFF2-40B4-BE49-F238E27FC236}">
                <a16:creationId xmlns:a16="http://schemas.microsoft.com/office/drawing/2014/main" id="{AA7BF5AE-9362-4606-86D9-59EBE19E69C3}"/>
              </a:ext>
            </a:extLst>
          </p:cNvPr>
          <p:cNvSpPr txBox="1"/>
          <p:nvPr/>
        </p:nvSpPr>
        <p:spPr>
          <a:xfrm>
            <a:off x="298173" y="2291338"/>
            <a:ext cx="1015021"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Ô thứ 2:</a:t>
            </a:r>
          </a:p>
        </p:txBody>
      </p:sp>
    </p:spTree>
    <p:extLst>
      <p:ext uri="{BB962C8B-B14F-4D97-AF65-F5344CB8AC3E}">
        <p14:creationId xmlns:p14="http://schemas.microsoft.com/office/powerpoint/2010/main" val="1657600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157DCE-DCBD-4B85-B410-93299C3608F2}"/>
              </a:ext>
            </a:extLst>
          </p:cNvPr>
          <p:cNvPicPr>
            <a:picLocks noChangeAspect="1"/>
          </p:cNvPicPr>
          <p:nvPr/>
        </p:nvPicPr>
        <p:blipFill>
          <a:blip r:embed="rId3"/>
          <a:stretch>
            <a:fillRect/>
          </a:stretch>
        </p:blipFill>
        <p:spPr>
          <a:xfrm>
            <a:off x="0" y="-96624"/>
            <a:ext cx="5380770" cy="2387962"/>
          </a:xfrm>
          <a:prstGeom prst="rect">
            <a:avLst/>
          </a:prstGeom>
        </p:spPr>
      </p:pic>
      <p:pic>
        <p:nvPicPr>
          <p:cNvPr id="4" name="Picture 3">
            <a:extLst>
              <a:ext uri="{FF2B5EF4-FFF2-40B4-BE49-F238E27FC236}">
                <a16:creationId xmlns:a16="http://schemas.microsoft.com/office/drawing/2014/main" id="{996419F2-762D-4578-AA2A-B3704107A3C0}"/>
              </a:ext>
            </a:extLst>
          </p:cNvPr>
          <p:cNvPicPr>
            <a:picLocks noChangeAspect="1"/>
          </p:cNvPicPr>
          <p:nvPr/>
        </p:nvPicPr>
        <p:blipFill>
          <a:blip r:embed="rId4"/>
          <a:stretch>
            <a:fillRect/>
          </a:stretch>
        </p:blipFill>
        <p:spPr>
          <a:xfrm>
            <a:off x="2811495" y="2581481"/>
            <a:ext cx="6569009" cy="3970364"/>
          </a:xfrm>
          <a:prstGeom prst="rect">
            <a:avLst/>
          </a:prstGeom>
        </p:spPr>
      </p:pic>
      <p:pic>
        <p:nvPicPr>
          <p:cNvPr id="8" name="Picture 7">
            <a:extLst>
              <a:ext uri="{FF2B5EF4-FFF2-40B4-BE49-F238E27FC236}">
                <a16:creationId xmlns:a16="http://schemas.microsoft.com/office/drawing/2014/main" id="{99BEC026-8596-40B3-A7AF-27879498C05D}"/>
              </a:ext>
            </a:extLst>
          </p:cNvPr>
          <p:cNvPicPr>
            <a:picLocks noChangeAspect="1"/>
          </p:cNvPicPr>
          <p:nvPr/>
        </p:nvPicPr>
        <p:blipFill>
          <a:blip r:embed="rId5"/>
          <a:stretch>
            <a:fillRect/>
          </a:stretch>
        </p:blipFill>
        <p:spPr>
          <a:xfrm>
            <a:off x="5284321" y="640942"/>
            <a:ext cx="2279358" cy="1650396"/>
          </a:xfrm>
          <a:prstGeom prst="rect">
            <a:avLst/>
          </a:prstGeom>
        </p:spPr>
      </p:pic>
    </p:spTree>
    <p:extLst>
      <p:ext uri="{BB962C8B-B14F-4D97-AF65-F5344CB8AC3E}">
        <p14:creationId xmlns:p14="http://schemas.microsoft.com/office/powerpoint/2010/main" val="62331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157DCE-DCBD-4B85-B410-93299C3608F2}"/>
              </a:ext>
            </a:extLst>
          </p:cNvPr>
          <p:cNvPicPr>
            <a:picLocks noChangeAspect="1"/>
          </p:cNvPicPr>
          <p:nvPr/>
        </p:nvPicPr>
        <p:blipFill>
          <a:blip r:embed="rId3"/>
          <a:stretch>
            <a:fillRect/>
          </a:stretch>
        </p:blipFill>
        <p:spPr>
          <a:xfrm>
            <a:off x="0" y="-96624"/>
            <a:ext cx="5380770" cy="2387962"/>
          </a:xfrm>
          <a:prstGeom prst="rect">
            <a:avLst/>
          </a:prstGeom>
        </p:spPr>
      </p:pic>
      <p:sp>
        <p:nvSpPr>
          <p:cNvPr id="7" name="TextBox 6">
            <a:extLst>
              <a:ext uri="{FF2B5EF4-FFF2-40B4-BE49-F238E27FC236}">
                <a16:creationId xmlns:a16="http://schemas.microsoft.com/office/drawing/2014/main" id="{AA7BF5AE-9362-4606-86D9-59EBE19E69C3}"/>
              </a:ext>
            </a:extLst>
          </p:cNvPr>
          <p:cNvSpPr txBox="1"/>
          <p:nvPr/>
        </p:nvSpPr>
        <p:spPr>
          <a:xfrm>
            <a:off x="298173" y="2291338"/>
            <a:ext cx="1015021"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Ô thứ 3:</a:t>
            </a:r>
          </a:p>
        </p:txBody>
      </p:sp>
      <p:pic>
        <p:nvPicPr>
          <p:cNvPr id="3" name="Picture 2">
            <a:extLst>
              <a:ext uri="{FF2B5EF4-FFF2-40B4-BE49-F238E27FC236}">
                <a16:creationId xmlns:a16="http://schemas.microsoft.com/office/drawing/2014/main" id="{8DC4EEE6-0E2D-491F-9876-0AF9C793C432}"/>
              </a:ext>
            </a:extLst>
          </p:cNvPr>
          <p:cNvPicPr>
            <a:picLocks noChangeAspect="1"/>
          </p:cNvPicPr>
          <p:nvPr/>
        </p:nvPicPr>
        <p:blipFill rotWithShape="1">
          <a:blip r:embed="rId4"/>
          <a:srcRect r="796"/>
          <a:stretch/>
        </p:blipFill>
        <p:spPr>
          <a:xfrm>
            <a:off x="119270" y="2660670"/>
            <a:ext cx="11976652" cy="4351072"/>
          </a:xfrm>
          <a:prstGeom prst="rect">
            <a:avLst/>
          </a:prstGeom>
        </p:spPr>
      </p:pic>
      <p:pic>
        <p:nvPicPr>
          <p:cNvPr id="8" name="Picture 7">
            <a:extLst>
              <a:ext uri="{FF2B5EF4-FFF2-40B4-BE49-F238E27FC236}">
                <a16:creationId xmlns:a16="http://schemas.microsoft.com/office/drawing/2014/main" id="{16AF3ED0-6F8B-4C86-8567-8FF9A16A82E4}"/>
              </a:ext>
            </a:extLst>
          </p:cNvPr>
          <p:cNvPicPr>
            <a:picLocks noChangeAspect="1"/>
          </p:cNvPicPr>
          <p:nvPr/>
        </p:nvPicPr>
        <p:blipFill>
          <a:blip r:embed="rId5"/>
          <a:stretch>
            <a:fillRect/>
          </a:stretch>
        </p:blipFill>
        <p:spPr>
          <a:xfrm>
            <a:off x="5582653" y="5866004"/>
            <a:ext cx="5857285" cy="1075766"/>
          </a:xfrm>
          <a:prstGeom prst="rect">
            <a:avLst/>
          </a:prstGeom>
        </p:spPr>
      </p:pic>
      <p:pic>
        <p:nvPicPr>
          <p:cNvPr id="11" name="Picture 10">
            <a:extLst>
              <a:ext uri="{FF2B5EF4-FFF2-40B4-BE49-F238E27FC236}">
                <a16:creationId xmlns:a16="http://schemas.microsoft.com/office/drawing/2014/main" id="{A6F7DE1C-A39E-45AB-A4E8-5DBEE35D1E78}"/>
              </a:ext>
            </a:extLst>
          </p:cNvPr>
          <p:cNvPicPr>
            <a:picLocks noChangeAspect="1"/>
          </p:cNvPicPr>
          <p:nvPr/>
        </p:nvPicPr>
        <p:blipFill>
          <a:blip r:embed="rId6"/>
          <a:stretch>
            <a:fillRect/>
          </a:stretch>
        </p:blipFill>
        <p:spPr>
          <a:xfrm>
            <a:off x="5284321" y="640942"/>
            <a:ext cx="2279358" cy="1650396"/>
          </a:xfrm>
          <a:prstGeom prst="rect">
            <a:avLst/>
          </a:prstGeom>
        </p:spPr>
      </p:pic>
      <p:pic>
        <p:nvPicPr>
          <p:cNvPr id="12" name="Picture 11">
            <a:extLst>
              <a:ext uri="{FF2B5EF4-FFF2-40B4-BE49-F238E27FC236}">
                <a16:creationId xmlns:a16="http://schemas.microsoft.com/office/drawing/2014/main" id="{70C6A184-A83C-4E89-8687-2DF8C1C1F9E9}"/>
              </a:ext>
            </a:extLst>
          </p:cNvPr>
          <p:cNvPicPr>
            <a:picLocks noChangeAspect="1"/>
          </p:cNvPicPr>
          <p:nvPr/>
        </p:nvPicPr>
        <p:blipFill>
          <a:blip r:embed="rId7"/>
          <a:stretch>
            <a:fillRect/>
          </a:stretch>
        </p:blipFill>
        <p:spPr>
          <a:xfrm>
            <a:off x="11554855" y="6393948"/>
            <a:ext cx="541067" cy="533446"/>
          </a:xfrm>
          <a:prstGeom prst="rect">
            <a:avLst/>
          </a:prstGeom>
        </p:spPr>
      </p:pic>
    </p:spTree>
    <p:extLst>
      <p:ext uri="{BB962C8B-B14F-4D97-AF65-F5344CB8AC3E}">
        <p14:creationId xmlns:p14="http://schemas.microsoft.com/office/powerpoint/2010/main" val="1169847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157DCE-DCBD-4B85-B410-93299C3608F2}"/>
              </a:ext>
            </a:extLst>
          </p:cNvPr>
          <p:cNvPicPr>
            <a:picLocks noChangeAspect="1"/>
          </p:cNvPicPr>
          <p:nvPr/>
        </p:nvPicPr>
        <p:blipFill>
          <a:blip r:embed="rId3"/>
          <a:stretch>
            <a:fillRect/>
          </a:stretch>
        </p:blipFill>
        <p:spPr>
          <a:xfrm>
            <a:off x="0" y="-96624"/>
            <a:ext cx="5380770" cy="2387962"/>
          </a:xfrm>
          <a:prstGeom prst="rect">
            <a:avLst/>
          </a:prstGeom>
        </p:spPr>
      </p:pic>
      <p:pic>
        <p:nvPicPr>
          <p:cNvPr id="3" name="Picture 2">
            <a:extLst>
              <a:ext uri="{FF2B5EF4-FFF2-40B4-BE49-F238E27FC236}">
                <a16:creationId xmlns:a16="http://schemas.microsoft.com/office/drawing/2014/main" id="{42918800-EF1D-49D1-990D-181BEC5C273E}"/>
              </a:ext>
            </a:extLst>
          </p:cNvPr>
          <p:cNvPicPr>
            <a:picLocks noChangeAspect="1"/>
          </p:cNvPicPr>
          <p:nvPr/>
        </p:nvPicPr>
        <p:blipFill>
          <a:blip r:embed="rId4"/>
          <a:stretch>
            <a:fillRect/>
          </a:stretch>
        </p:blipFill>
        <p:spPr>
          <a:xfrm>
            <a:off x="2195334" y="2505994"/>
            <a:ext cx="6370872" cy="3635055"/>
          </a:xfrm>
          <a:prstGeom prst="rect">
            <a:avLst/>
          </a:prstGeom>
        </p:spPr>
      </p:pic>
      <p:pic>
        <p:nvPicPr>
          <p:cNvPr id="6" name="Picture 5">
            <a:extLst>
              <a:ext uri="{FF2B5EF4-FFF2-40B4-BE49-F238E27FC236}">
                <a16:creationId xmlns:a16="http://schemas.microsoft.com/office/drawing/2014/main" id="{14427026-0F4A-45EB-9149-49CE7AE7AAA6}"/>
              </a:ext>
            </a:extLst>
          </p:cNvPr>
          <p:cNvPicPr>
            <a:picLocks noChangeAspect="1"/>
          </p:cNvPicPr>
          <p:nvPr/>
        </p:nvPicPr>
        <p:blipFill>
          <a:blip r:embed="rId5"/>
          <a:stretch>
            <a:fillRect/>
          </a:stretch>
        </p:blipFill>
        <p:spPr>
          <a:xfrm>
            <a:off x="5380770" y="674534"/>
            <a:ext cx="2133417" cy="1616804"/>
          </a:xfrm>
          <a:prstGeom prst="rect">
            <a:avLst/>
          </a:prstGeom>
        </p:spPr>
      </p:pic>
    </p:spTree>
    <p:extLst>
      <p:ext uri="{BB962C8B-B14F-4D97-AF65-F5344CB8AC3E}">
        <p14:creationId xmlns:p14="http://schemas.microsoft.com/office/powerpoint/2010/main" val="1127332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157DCE-DCBD-4B85-B410-93299C3608F2}"/>
              </a:ext>
            </a:extLst>
          </p:cNvPr>
          <p:cNvPicPr>
            <a:picLocks noChangeAspect="1"/>
          </p:cNvPicPr>
          <p:nvPr/>
        </p:nvPicPr>
        <p:blipFill>
          <a:blip r:embed="rId3"/>
          <a:stretch>
            <a:fillRect/>
          </a:stretch>
        </p:blipFill>
        <p:spPr>
          <a:xfrm>
            <a:off x="0" y="-96624"/>
            <a:ext cx="5380770" cy="2387962"/>
          </a:xfrm>
          <a:prstGeom prst="rect">
            <a:avLst/>
          </a:prstGeom>
        </p:spPr>
      </p:pic>
      <p:sp>
        <p:nvSpPr>
          <p:cNvPr id="7" name="TextBox 6">
            <a:extLst>
              <a:ext uri="{FF2B5EF4-FFF2-40B4-BE49-F238E27FC236}">
                <a16:creationId xmlns:a16="http://schemas.microsoft.com/office/drawing/2014/main" id="{AA7BF5AE-9362-4606-86D9-59EBE19E69C3}"/>
              </a:ext>
            </a:extLst>
          </p:cNvPr>
          <p:cNvSpPr txBox="1"/>
          <p:nvPr/>
        </p:nvSpPr>
        <p:spPr>
          <a:xfrm>
            <a:off x="298173" y="2291338"/>
            <a:ext cx="1015021"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Ô thứ 4:</a:t>
            </a:r>
          </a:p>
        </p:txBody>
      </p:sp>
      <p:pic>
        <p:nvPicPr>
          <p:cNvPr id="9" name="Picture 8">
            <a:extLst>
              <a:ext uri="{FF2B5EF4-FFF2-40B4-BE49-F238E27FC236}">
                <a16:creationId xmlns:a16="http://schemas.microsoft.com/office/drawing/2014/main" id="{DA051BC8-4066-4C77-A727-D91F8752113A}"/>
              </a:ext>
            </a:extLst>
          </p:cNvPr>
          <p:cNvPicPr>
            <a:picLocks noChangeAspect="1"/>
          </p:cNvPicPr>
          <p:nvPr/>
        </p:nvPicPr>
        <p:blipFill>
          <a:blip r:embed="rId4"/>
          <a:stretch>
            <a:fillRect/>
          </a:stretch>
        </p:blipFill>
        <p:spPr>
          <a:xfrm>
            <a:off x="5380770" y="674534"/>
            <a:ext cx="2133417" cy="1616804"/>
          </a:xfrm>
          <a:prstGeom prst="rect">
            <a:avLst/>
          </a:prstGeom>
        </p:spPr>
      </p:pic>
      <p:pic>
        <p:nvPicPr>
          <p:cNvPr id="4" name="Picture 3">
            <a:extLst>
              <a:ext uri="{FF2B5EF4-FFF2-40B4-BE49-F238E27FC236}">
                <a16:creationId xmlns:a16="http://schemas.microsoft.com/office/drawing/2014/main" id="{00EB3096-BD84-4909-A1D4-6B1ADD06AC81}"/>
              </a:ext>
            </a:extLst>
          </p:cNvPr>
          <p:cNvPicPr>
            <a:picLocks noChangeAspect="1"/>
          </p:cNvPicPr>
          <p:nvPr/>
        </p:nvPicPr>
        <p:blipFill>
          <a:blip r:embed="rId5"/>
          <a:stretch>
            <a:fillRect/>
          </a:stretch>
        </p:blipFill>
        <p:spPr>
          <a:xfrm>
            <a:off x="298173" y="2614408"/>
            <a:ext cx="11241157" cy="4129783"/>
          </a:xfrm>
          <a:prstGeom prst="rect">
            <a:avLst/>
          </a:prstGeom>
        </p:spPr>
      </p:pic>
      <p:pic>
        <p:nvPicPr>
          <p:cNvPr id="12" name="Picture 11">
            <a:extLst>
              <a:ext uri="{FF2B5EF4-FFF2-40B4-BE49-F238E27FC236}">
                <a16:creationId xmlns:a16="http://schemas.microsoft.com/office/drawing/2014/main" id="{BAD75FE6-BDB4-45B8-ADAC-B455D66B2DE6}"/>
              </a:ext>
            </a:extLst>
          </p:cNvPr>
          <p:cNvPicPr>
            <a:picLocks noChangeAspect="1"/>
          </p:cNvPicPr>
          <p:nvPr/>
        </p:nvPicPr>
        <p:blipFill>
          <a:blip r:embed="rId6"/>
          <a:stretch>
            <a:fillRect/>
          </a:stretch>
        </p:blipFill>
        <p:spPr>
          <a:xfrm>
            <a:off x="5918751" y="5782234"/>
            <a:ext cx="5857285" cy="1075766"/>
          </a:xfrm>
          <a:prstGeom prst="rect">
            <a:avLst/>
          </a:prstGeom>
        </p:spPr>
      </p:pic>
    </p:spTree>
    <p:extLst>
      <p:ext uri="{BB962C8B-B14F-4D97-AF65-F5344CB8AC3E}">
        <p14:creationId xmlns:p14="http://schemas.microsoft.com/office/powerpoint/2010/main" val="1861591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157DCE-DCBD-4B85-B410-93299C3608F2}"/>
              </a:ext>
            </a:extLst>
          </p:cNvPr>
          <p:cNvPicPr>
            <a:picLocks noChangeAspect="1"/>
          </p:cNvPicPr>
          <p:nvPr/>
        </p:nvPicPr>
        <p:blipFill>
          <a:blip r:embed="rId3"/>
          <a:stretch>
            <a:fillRect/>
          </a:stretch>
        </p:blipFill>
        <p:spPr>
          <a:xfrm>
            <a:off x="0" y="-96624"/>
            <a:ext cx="5380770" cy="2387962"/>
          </a:xfrm>
          <a:prstGeom prst="rect">
            <a:avLst/>
          </a:prstGeom>
        </p:spPr>
      </p:pic>
      <p:pic>
        <p:nvPicPr>
          <p:cNvPr id="4" name="Picture 3">
            <a:extLst>
              <a:ext uri="{FF2B5EF4-FFF2-40B4-BE49-F238E27FC236}">
                <a16:creationId xmlns:a16="http://schemas.microsoft.com/office/drawing/2014/main" id="{CF5668E4-82EE-41AA-9A2A-2F78B061404E}"/>
              </a:ext>
            </a:extLst>
          </p:cNvPr>
          <p:cNvPicPr>
            <a:picLocks noChangeAspect="1"/>
          </p:cNvPicPr>
          <p:nvPr/>
        </p:nvPicPr>
        <p:blipFill>
          <a:blip r:embed="rId4"/>
          <a:stretch>
            <a:fillRect/>
          </a:stretch>
        </p:blipFill>
        <p:spPr>
          <a:xfrm>
            <a:off x="2081024" y="2790580"/>
            <a:ext cx="6599492" cy="3741744"/>
          </a:xfrm>
          <a:prstGeom prst="rect">
            <a:avLst/>
          </a:prstGeom>
        </p:spPr>
      </p:pic>
      <p:pic>
        <p:nvPicPr>
          <p:cNvPr id="7" name="Picture 6">
            <a:extLst>
              <a:ext uri="{FF2B5EF4-FFF2-40B4-BE49-F238E27FC236}">
                <a16:creationId xmlns:a16="http://schemas.microsoft.com/office/drawing/2014/main" id="{F327E8C8-3885-4BB3-811B-0F3E02EF9595}"/>
              </a:ext>
            </a:extLst>
          </p:cNvPr>
          <p:cNvPicPr>
            <a:picLocks noChangeAspect="1"/>
          </p:cNvPicPr>
          <p:nvPr/>
        </p:nvPicPr>
        <p:blipFill>
          <a:blip r:embed="rId5"/>
          <a:stretch>
            <a:fillRect/>
          </a:stretch>
        </p:blipFill>
        <p:spPr>
          <a:xfrm>
            <a:off x="5474495" y="671272"/>
            <a:ext cx="2138879" cy="1620066"/>
          </a:xfrm>
          <a:prstGeom prst="rect">
            <a:avLst/>
          </a:prstGeom>
        </p:spPr>
      </p:pic>
    </p:spTree>
    <p:extLst>
      <p:ext uri="{BB962C8B-B14F-4D97-AF65-F5344CB8AC3E}">
        <p14:creationId xmlns:p14="http://schemas.microsoft.com/office/powerpoint/2010/main" val="2385231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157DCE-DCBD-4B85-B410-93299C3608F2}"/>
              </a:ext>
            </a:extLst>
          </p:cNvPr>
          <p:cNvPicPr>
            <a:picLocks noChangeAspect="1"/>
          </p:cNvPicPr>
          <p:nvPr/>
        </p:nvPicPr>
        <p:blipFill>
          <a:blip r:embed="rId3"/>
          <a:stretch>
            <a:fillRect/>
          </a:stretch>
        </p:blipFill>
        <p:spPr>
          <a:xfrm>
            <a:off x="0" y="-96624"/>
            <a:ext cx="5380770" cy="2387962"/>
          </a:xfrm>
          <a:prstGeom prst="rect">
            <a:avLst/>
          </a:prstGeom>
        </p:spPr>
      </p:pic>
      <p:pic>
        <p:nvPicPr>
          <p:cNvPr id="7" name="Picture 6">
            <a:extLst>
              <a:ext uri="{FF2B5EF4-FFF2-40B4-BE49-F238E27FC236}">
                <a16:creationId xmlns:a16="http://schemas.microsoft.com/office/drawing/2014/main" id="{F327E8C8-3885-4BB3-811B-0F3E02EF9595}"/>
              </a:ext>
            </a:extLst>
          </p:cNvPr>
          <p:cNvPicPr>
            <a:picLocks noChangeAspect="1"/>
          </p:cNvPicPr>
          <p:nvPr/>
        </p:nvPicPr>
        <p:blipFill>
          <a:blip r:embed="rId4"/>
          <a:stretch>
            <a:fillRect/>
          </a:stretch>
        </p:blipFill>
        <p:spPr>
          <a:xfrm>
            <a:off x="5474495" y="671272"/>
            <a:ext cx="2138879" cy="1620066"/>
          </a:xfrm>
          <a:prstGeom prst="rect">
            <a:avLst/>
          </a:prstGeom>
        </p:spPr>
      </p:pic>
      <p:sp>
        <p:nvSpPr>
          <p:cNvPr id="2" name="TextBox 1">
            <a:extLst>
              <a:ext uri="{FF2B5EF4-FFF2-40B4-BE49-F238E27FC236}">
                <a16:creationId xmlns:a16="http://schemas.microsoft.com/office/drawing/2014/main" id="{7D94638E-4FA5-46AE-A378-37BCD9CFDB44}"/>
              </a:ext>
            </a:extLst>
          </p:cNvPr>
          <p:cNvSpPr txBox="1"/>
          <p:nvPr/>
        </p:nvSpPr>
        <p:spPr>
          <a:xfrm>
            <a:off x="242632" y="2454966"/>
            <a:ext cx="11863229" cy="70788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Tương tự cách làm ở cột 1 để tìm giá trị cột số 2 ta sẽ đem cột 2 của ma trận trạng thái ra để xử lí sau đó sẽ là cột 3 và cột 4 </a:t>
            </a:r>
          </a:p>
        </p:txBody>
      </p:sp>
      <p:sp>
        <p:nvSpPr>
          <p:cNvPr id="3" name="Rectangle 2">
            <a:extLst>
              <a:ext uri="{FF2B5EF4-FFF2-40B4-BE49-F238E27FC236}">
                <a16:creationId xmlns:a16="http://schemas.microsoft.com/office/drawing/2014/main" id="{BE76D81F-C4D2-451D-94BF-210304EE0BBA}"/>
              </a:ext>
            </a:extLst>
          </p:cNvPr>
          <p:cNvSpPr/>
          <p:nvPr/>
        </p:nvSpPr>
        <p:spPr>
          <a:xfrm>
            <a:off x="655983" y="805070"/>
            <a:ext cx="576469" cy="13417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CF2B9E1-A7B9-4336-B583-D203A5D26DEB}"/>
              </a:ext>
            </a:extLst>
          </p:cNvPr>
          <p:cNvSpPr/>
          <p:nvPr/>
        </p:nvSpPr>
        <p:spPr>
          <a:xfrm>
            <a:off x="2853204" y="805070"/>
            <a:ext cx="1927518" cy="40329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7005A8-FB8C-44E8-A2FC-9A9623D24B45}"/>
              </a:ext>
            </a:extLst>
          </p:cNvPr>
          <p:cNvSpPr/>
          <p:nvPr/>
        </p:nvSpPr>
        <p:spPr>
          <a:xfrm>
            <a:off x="6036753" y="671272"/>
            <a:ext cx="576469" cy="5370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631A55B-D984-481E-AC30-D795F5F7DE51}"/>
              </a:ext>
            </a:extLst>
          </p:cNvPr>
          <p:cNvPicPr>
            <a:picLocks noChangeAspect="1"/>
          </p:cNvPicPr>
          <p:nvPr/>
        </p:nvPicPr>
        <p:blipFill>
          <a:blip r:embed="rId5"/>
          <a:stretch>
            <a:fillRect/>
          </a:stretch>
        </p:blipFill>
        <p:spPr>
          <a:xfrm>
            <a:off x="1861775" y="3175612"/>
            <a:ext cx="828610" cy="2056178"/>
          </a:xfrm>
          <a:prstGeom prst="rect">
            <a:avLst/>
          </a:prstGeom>
        </p:spPr>
      </p:pic>
      <p:pic>
        <p:nvPicPr>
          <p:cNvPr id="13" name="Picture 12">
            <a:extLst>
              <a:ext uri="{FF2B5EF4-FFF2-40B4-BE49-F238E27FC236}">
                <a16:creationId xmlns:a16="http://schemas.microsoft.com/office/drawing/2014/main" id="{8CD55339-E44A-4D2A-AFB5-428C0823D6E1}"/>
              </a:ext>
            </a:extLst>
          </p:cNvPr>
          <p:cNvPicPr>
            <a:picLocks noChangeAspect="1"/>
          </p:cNvPicPr>
          <p:nvPr/>
        </p:nvPicPr>
        <p:blipFill rotWithShape="1">
          <a:blip r:embed="rId3"/>
          <a:srcRect l="44578" t="24217" r="8996"/>
          <a:stretch/>
        </p:blipFill>
        <p:spPr>
          <a:xfrm>
            <a:off x="2853204" y="3008245"/>
            <a:ext cx="2983995" cy="2161701"/>
          </a:xfrm>
          <a:prstGeom prst="rect">
            <a:avLst/>
          </a:prstGeom>
        </p:spPr>
      </p:pic>
      <p:pic>
        <p:nvPicPr>
          <p:cNvPr id="15" name="Picture 14">
            <a:extLst>
              <a:ext uri="{FF2B5EF4-FFF2-40B4-BE49-F238E27FC236}">
                <a16:creationId xmlns:a16="http://schemas.microsoft.com/office/drawing/2014/main" id="{9468F687-21F5-4267-B931-E5BBC308DE74}"/>
              </a:ext>
            </a:extLst>
          </p:cNvPr>
          <p:cNvPicPr>
            <a:picLocks noChangeAspect="1"/>
          </p:cNvPicPr>
          <p:nvPr/>
        </p:nvPicPr>
        <p:blipFill rotWithShape="1">
          <a:blip r:embed="rId6"/>
          <a:srcRect l="69290"/>
          <a:stretch/>
        </p:blipFill>
        <p:spPr>
          <a:xfrm>
            <a:off x="7732153" y="3656352"/>
            <a:ext cx="3744229" cy="3027188"/>
          </a:xfrm>
          <a:prstGeom prst="rect">
            <a:avLst/>
          </a:prstGeom>
        </p:spPr>
      </p:pic>
      <p:sp>
        <p:nvSpPr>
          <p:cNvPr id="16" name="TextBox 15">
            <a:extLst>
              <a:ext uri="{FF2B5EF4-FFF2-40B4-BE49-F238E27FC236}">
                <a16:creationId xmlns:a16="http://schemas.microsoft.com/office/drawing/2014/main" id="{7E48FD37-0F7D-4DCF-BFEC-071A7E7F7306}"/>
              </a:ext>
            </a:extLst>
          </p:cNvPr>
          <p:cNvSpPr txBox="1"/>
          <p:nvPr/>
        </p:nvSpPr>
        <p:spPr>
          <a:xfrm>
            <a:off x="6987209" y="3429000"/>
            <a:ext cx="2255746" cy="400110"/>
          </a:xfrm>
          <a:prstGeom prst="rect">
            <a:avLst/>
          </a:prstGeom>
          <a:noFill/>
        </p:spPr>
        <p:txBody>
          <a:bodyPr wrap="none" rtlCol="0">
            <a:spAutoFit/>
          </a:bodyPr>
          <a:lstStyle/>
          <a:p>
            <a:r>
              <a:rPr lang="en-US" sz="2000" b="1">
                <a:latin typeface="Times New Roman" panose="02020603050405020304" pitchFamily="18" charset="0"/>
                <a:cs typeface="Times New Roman" panose="02020603050405020304" pitchFamily="18" charset="0"/>
              </a:rPr>
              <a:t>Kết quả cuối cùng:</a:t>
            </a:r>
          </a:p>
        </p:txBody>
      </p:sp>
    </p:spTree>
    <p:extLst>
      <p:ext uri="{BB962C8B-B14F-4D97-AF65-F5344CB8AC3E}">
        <p14:creationId xmlns:p14="http://schemas.microsoft.com/office/powerpoint/2010/main" val="278320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9B035D3-485B-BF95-EC2E-7BDAC91289C3}"/>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5">
            <a:extLst>
              <a:ext uri="{FF2B5EF4-FFF2-40B4-BE49-F238E27FC236}">
                <a16:creationId xmlns:a16="http://schemas.microsoft.com/office/drawing/2014/main" id="{EEF87BD2-7A6B-038C-E5ED-BF5DF867645E}"/>
              </a:ext>
            </a:extLst>
          </p:cNvPr>
          <p:cNvSpPr>
            <a:spLocks noChangeArrowheads="1"/>
          </p:cNvSpPr>
          <p:nvPr/>
        </p:nvSpPr>
        <p:spPr bwMode="auto">
          <a:xfrm>
            <a:off x="5016500" y="37322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7" name="Rectangle 6">
            <a:extLst>
              <a:ext uri="{FF2B5EF4-FFF2-40B4-BE49-F238E27FC236}">
                <a16:creationId xmlns:a16="http://schemas.microsoft.com/office/drawing/2014/main" id="{45817855-53E7-0D0B-5E96-929E6069DD3D}"/>
              </a:ext>
            </a:extLst>
          </p:cNvPr>
          <p:cNvSpPr>
            <a:spLocks noChangeArrowheads="1"/>
          </p:cNvSpPr>
          <p:nvPr/>
        </p:nvSpPr>
        <p:spPr bwMode="auto">
          <a:xfrm>
            <a:off x="5016500" y="41894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DE936BBC-77B5-6D55-E900-2A70CF7B48FB}"/>
              </a:ext>
            </a:extLst>
          </p:cNvPr>
          <p:cNvSpPr txBox="1"/>
          <p:nvPr/>
        </p:nvSpPr>
        <p:spPr>
          <a:xfrm>
            <a:off x="686974" y="638722"/>
            <a:ext cx="4176708" cy="523220"/>
          </a:xfrm>
          <a:prstGeom prst="rect">
            <a:avLst/>
          </a:prstGeom>
          <a:noFill/>
        </p:spPr>
        <p:txBody>
          <a:bodyPr wrap="square">
            <a:spAutoFit/>
          </a:bodyPr>
          <a:lstStyle/>
          <a:p>
            <a:r>
              <a:rPr lang="en-US" sz="2800" b="1">
                <a:latin typeface="Times New Roman" panose="02020603050405020304" pitchFamily="18" charset="0"/>
              </a:rPr>
              <a:t>KEYEXPANSION</a:t>
            </a:r>
            <a:endParaRPr lang="en-GB" sz="2800" b="1">
              <a:latin typeface="Times New Roman" panose="02020603050405020304" pitchFamily="18" charset="0"/>
            </a:endParaRPr>
          </a:p>
        </p:txBody>
      </p:sp>
      <p:pic>
        <p:nvPicPr>
          <p:cNvPr id="12" name="Picture 11">
            <a:extLst>
              <a:ext uri="{FF2B5EF4-FFF2-40B4-BE49-F238E27FC236}">
                <a16:creationId xmlns:a16="http://schemas.microsoft.com/office/drawing/2014/main" id="{5B3F866B-F9F1-12BB-7A2B-46296C9C5B2B}"/>
              </a:ext>
            </a:extLst>
          </p:cNvPr>
          <p:cNvPicPr>
            <a:picLocks noChangeAspect="1"/>
          </p:cNvPicPr>
          <p:nvPr/>
        </p:nvPicPr>
        <p:blipFill rotWithShape="1">
          <a:blip r:embed="rId2"/>
          <a:srcRect r="50675" b="34833"/>
          <a:stretch/>
        </p:blipFill>
        <p:spPr>
          <a:xfrm>
            <a:off x="4038309" y="311569"/>
            <a:ext cx="4424217" cy="6234861"/>
          </a:xfrm>
          <a:prstGeom prst="rect">
            <a:avLst/>
          </a:prstGeom>
        </p:spPr>
      </p:pic>
      <p:sp>
        <p:nvSpPr>
          <p:cNvPr id="13" name="TextBox 12">
            <a:extLst>
              <a:ext uri="{FF2B5EF4-FFF2-40B4-BE49-F238E27FC236}">
                <a16:creationId xmlns:a16="http://schemas.microsoft.com/office/drawing/2014/main" id="{792A5721-79A9-0829-E1BD-FCD512BC0EA4}"/>
              </a:ext>
            </a:extLst>
          </p:cNvPr>
          <p:cNvSpPr txBox="1"/>
          <p:nvPr/>
        </p:nvSpPr>
        <p:spPr>
          <a:xfrm>
            <a:off x="686974" y="1227485"/>
            <a:ext cx="4176708" cy="369332"/>
          </a:xfrm>
          <a:prstGeom prst="rect">
            <a:avLst/>
          </a:prstGeom>
          <a:noFill/>
        </p:spPr>
        <p:txBody>
          <a:bodyPr wrap="square">
            <a:spAutoFit/>
          </a:bodyPr>
          <a:lstStyle/>
          <a:p>
            <a:r>
              <a:rPr lang="en-US">
                <a:latin typeface="Times New Roman" panose="02020603050405020304" pitchFamily="18" charset="0"/>
              </a:rPr>
              <a:t>Giải thuật sinh khoá con</a:t>
            </a:r>
            <a:endParaRPr lang="en-GB">
              <a:latin typeface="Times New Roman" panose="02020603050405020304" pitchFamily="18" charset="0"/>
            </a:endParaRPr>
          </a:p>
        </p:txBody>
      </p:sp>
      <p:sp>
        <p:nvSpPr>
          <p:cNvPr id="14" name="TextBox 13">
            <a:extLst>
              <a:ext uri="{FF2B5EF4-FFF2-40B4-BE49-F238E27FC236}">
                <a16:creationId xmlns:a16="http://schemas.microsoft.com/office/drawing/2014/main" id="{F85CB984-89A5-0E20-2370-CAC47D5CC391}"/>
              </a:ext>
            </a:extLst>
          </p:cNvPr>
          <p:cNvSpPr txBox="1"/>
          <p:nvPr/>
        </p:nvSpPr>
        <p:spPr>
          <a:xfrm>
            <a:off x="6741663" y="5853933"/>
            <a:ext cx="1429880" cy="461665"/>
          </a:xfrm>
          <a:prstGeom prst="rect">
            <a:avLst/>
          </a:prstGeom>
          <a:noFill/>
        </p:spPr>
        <p:txBody>
          <a:bodyPr wrap="square">
            <a:spAutoFit/>
          </a:bodyPr>
          <a:lstStyle/>
          <a:p>
            <a:pPr algn="ctr"/>
            <a:r>
              <a:rPr lang="en-US" sz="2400" b="1">
                <a:latin typeface="Times New Roman" panose="02020603050405020304" pitchFamily="18" charset="0"/>
                <a:sym typeface="Wingdings" panose="05000000000000000000" pitchFamily="2" charset="2"/>
              </a:rPr>
              <a:t> </a:t>
            </a:r>
            <a:r>
              <a:rPr lang="en-US" sz="2400" b="1">
                <a:latin typeface="Times New Roman" panose="02020603050405020304" pitchFamily="18" charset="0"/>
              </a:rPr>
              <a:t>Key-1</a:t>
            </a:r>
            <a:endParaRPr lang="en-GB" sz="2400" b="1">
              <a:latin typeface="Times New Roman" panose="02020603050405020304" pitchFamily="18" charset="0"/>
            </a:endParaRPr>
          </a:p>
        </p:txBody>
      </p:sp>
      <p:sp>
        <p:nvSpPr>
          <p:cNvPr id="18" name="TextBox 17">
            <a:extLst>
              <a:ext uri="{FF2B5EF4-FFF2-40B4-BE49-F238E27FC236}">
                <a16:creationId xmlns:a16="http://schemas.microsoft.com/office/drawing/2014/main" id="{2CB1A142-3B00-6A0C-819B-F9116270DDAA}"/>
              </a:ext>
            </a:extLst>
          </p:cNvPr>
          <p:cNvSpPr txBox="1"/>
          <p:nvPr/>
        </p:nvSpPr>
        <p:spPr>
          <a:xfrm>
            <a:off x="6741663" y="1980119"/>
            <a:ext cx="5175218" cy="1015663"/>
          </a:xfrm>
          <a:prstGeom prst="rect">
            <a:avLst/>
          </a:prstGeom>
          <a:noFill/>
        </p:spPr>
        <p:txBody>
          <a:bodyPr wrap="square">
            <a:spAutoFit/>
          </a:bodyPr>
          <a:lstStyle/>
          <a:p>
            <a:pPr marL="342900" indent="-342900">
              <a:buFont typeface="Wingdings" panose="05000000000000000000" pitchFamily="2" charset="2"/>
              <a:buChar char="q"/>
            </a:pPr>
            <a:r>
              <a:rPr lang="en-US" sz="2000">
                <a:effectLst/>
                <a:latin typeface="Times New Roman" panose="02020603050405020304" pitchFamily="18" charset="0"/>
                <a:ea typeface="Calibri" panose="020F0502020204030204" pitchFamily="34" charset="0"/>
              </a:rPr>
              <a:t>Với độ dài khoá là 128-bit, 192-bit, 256-bit thì mỗi lần sử dụng phép KeyExpansion có số vòng lặp lần lượt là 10, 12, 14.</a:t>
            </a:r>
            <a:endParaRPr lang="en-GB" sz="2000"/>
          </a:p>
        </p:txBody>
      </p:sp>
    </p:spTree>
    <p:extLst>
      <p:ext uri="{BB962C8B-B14F-4D97-AF65-F5344CB8AC3E}">
        <p14:creationId xmlns:p14="http://schemas.microsoft.com/office/powerpoint/2010/main" val="3161443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9B035D3-485B-BF95-EC2E-7BDAC91289C3}"/>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6">
            <a:extLst>
              <a:ext uri="{FF2B5EF4-FFF2-40B4-BE49-F238E27FC236}">
                <a16:creationId xmlns:a16="http://schemas.microsoft.com/office/drawing/2014/main" id="{45817855-53E7-0D0B-5E96-929E6069DD3D}"/>
              </a:ext>
            </a:extLst>
          </p:cNvPr>
          <p:cNvSpPr>
            <a:spLocks noChangeArrowheads="1"/>
          </p:cNvSpPr>
          <p:nvPr/>
        </p:nvSpPr>
        <p:spPr bwMode="auto">
          <a:xfrm>
            <a:off x="3739243" y="3732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DE936BBC-77B5-6D55-E900-2A70CF7B48FB}"/>
              </a:ext>
            </a:extLst>
          </p:cNvPr>
          <p:cNvSpPr txBox="1"/>
          <p:nvPr/>
        </p:nvSpPr>
        <p:spPr>
          <a:xfrm>
            <a:off x="686974" y="638722"/>
            <a:ext cx="4176708" cy="523220"/>
          </a:xfrm>
          <a:prstGeom prst="rect">
            <a:avLst/>
          </a:prstGeom>
          <a:noFill/>
        </p:spPr>
        <p:txBody>
          <a:bodyPr wrap="square">
            <a:spAutoFit/>
          </a:bodyPr>
          <a:lstStyle/>
          <a:p>
            <a:r>
              <a:rPr lang="en-US" sz="2800" b="1">
                <a:latin typeface="Times New Roman" panose="02020603050405020304" pitchFamily="18" charset="0"/>
              </a:rPr>
              <a:t>KEYEXPANSION</a:t>
            </a:r>
            <a:endParaRPr lang="en-GB" sz="2800" b="1">
              <a:latin typeface="Times New Roman" panose="02020603050405020304" pitchFamily="18" charset="0"/>
            </a:endParaRPr>
          </a:p>
        </p:txBody>
      </p:sp>
      <p:sp>
        <p:nvSpPr>
          <p:cNvPr id="4" name="TextBox 3">
            <a:extLst>
              <a:ext uri="{FF2B5EF4-FFF2-40B4-BE49-F238E27FC236}">
                <a16:creationId xmlns:a16="http://schemas.microsoft.com/office/drawing/2014/main" id="{E2010BDF-5B8C-4FAD-B167-9BED14DD4C2A}"/>
              </a:ext>
            </a:extLst>
          </p:cNvPr>
          <p:cNvSpPr txBox="1"/>
          <p:nvPr/>
        </p:nvSpPr>
        <p:spPr>
          <a:xfrm>
            <a:off x="686974" y="1283556"/>
            <a:ext cx="8606970" cy="369332"/>
          </a:xfrm>
          <a:prstGeom prst="rect">
            <a:avLst/>
          </a:prstGeom>
          <a:noFill/>
        </p:spPr>
        <p:txBody>
          <a:bodyPr wrap="square">
            <a:spAutoFit/>
          </a:bodyPr>
          <a:lstStyle/>
          <a:p>
            <a:pPr algn="just"/>
            <a:r>
              <a:rPr lang="en-US" sz="1800" i="1">
                <a:effectLst/>
                <a:latin typeface="Times New Roman" panose="02020603050405020304" pitchFamily="18" charset="0"/>
                <a:ea typeface="Calibri" panose="020F0502020204030204" pitchFamily="34" charset="0"/>
              </a:rPr>
              <a:t>key-128</a:t>
            </a:r>
            <a:r>
              <a:rPr lang="en-US" sz="1800">
                <a:effectLst/>
                <a:latin typeface="Times New Roman" panose="02020603050405020304" pitchFamily="18" charset="0"/>
                <a:ea typeface="Calibri" panose="020F0502020204030204" pitchFamily="34" charset="0"/>
              </a:rPr>
              <a:t> = 2B 7E 15 16 28 AE D2 A6 AB F7 15 88 09 CF 4F 3C</a:t>
            </a:r>
            <a:endParaRPr lang="en-GB" sz="1100">
              <a:effectLst/>
              <a:latin typeface="Times New Roman" panose="02020603050405020304" pitchFamily="18" charset="0"/>
              <a:ea typeface="Calibri" panose="020F0502020204030204" pitchFamily="34" charset="0"/>
            </a:endParaRPr>
          </a:p>
        </p:txBody>
      </p:sp>
      <p:graphicFrame>
        <p:nvGraphicFramePr>
          <p:cNvPr id="5" name="Table 4">
            <a:extLst>
              <a:ext uri="{FF2B5EF4-FFF2-40B4-BE49-F238E27FC236}">
                <a16:creationId xmlns:a16="http://schemas.microsoft.com/office/drawing/2014/main" id="{668371AB-E9EB-9BA0-5442-BE4AE0BA1100}"/>
              </a:ext>
            </a:extLst>
          </p:cNvPr>
          <p:cNvGraphicFramePr>
            <a:graphicFrameLocks noGrp="1"/>
          </p:cNvGraphicFramePr>
          <p:nvPr>
            <p:extLst>
              <p:ext uri="{D42A27DB-BD31-4B8C-83A1-F6EECF244321}">
                <p14:modId xmlns:p14="http://schemas.microsoft.com/office/powerpoint/2010/main" val="2988825086"/>
              </p:ext>
            </p:extLst>
          </p:nvPr>
        </p:nvGraphicFramePr>
        <p:xfrm>
          <a:off x="2846974" y="1813950"/>
          <a:ext cx="720000" cy="288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23992464"/>
                    </a:ext>
                  </a:extLst>
                </a:gridCol>
              </a:tblGrid>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9683029"/>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CF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9560304"/>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4F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15688180"/>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3C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6819350"/>
                  </a:ext>
                </a:extLst>
              </a:tr>
            </a:tbl>
          </a:graphicData>
        </a:graphic>
      </p:graphicFrame>
      <p:graphicFrame>
        <p:nvGraphicFramePr>
          <p:cNvPr id="6" name="Table 5">
            <a:extLst>
              <a:ext uri="{FF2B5EF4-FFF2-40B4-BE49-F238E27FC236}">
                <a16:creationId xmlns:a16="http://schemas.microsoft.com/office/drawing/2014/main" id="{B300B44F-C338-5333-32AF-3B869F85CA79}"/>
              </a:ext>
            </a:extLst>
          </p:cNvPr>
          <p:cNvGraphicFramePr>
            <a:graphicFrameLocks noGrp="1"/>
          </p:cNvGraphicFramePr>
          <p:nvPr>
            <p:extLst>
              <p:ext uri="{D42A27DB-BD31-4B8C-83A1-F6EECF244321}">
                <p14:modId xmlns:p14="http://schemas.microsoft.com/office/powerpoint/2010/main" val="3051322765"/>
              </p:ext>
            </p:extLst>
          </p:nvPr>
        </p:nvGraphicFramePr>
        <p:xfrm>
          <a:off x="686974" y="1813950"/>
          <a:ext cx="720000" cy="288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221287435"/>
                    </a:ext>
                  </a:extLst>
                </a:gridCol>
              </a:tblGrid>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2B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756873"/>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7E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783309"/>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2114314"/>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7131990"/>
                  </a:ext>
                </a:extLst>
              </a:tr>
            </a:tbl>
          </a:graphicData>
        </a:graphic>
      </p:graphicFrame>
      <p:graphicFrame>
        <p:nvGraphicFramePr>
          <p:cNvPr id="8" name="Table 7">
            <a:extLst>
              <a:ext uri="{FF2B5EF4-FFF2-40B4-BE49-F238E27FC236}">
                <a16:creationId xmlns:a16="http://schemas.microsoft.com/office/drawing/2014/main" id="{9F0ECED4-49B1-3171-B1A8-5D63591528DC}"/>
              </a:ext>
            </a:extLst>
          </p:cNvPr>
          <p:cNvGraphicFramePr>
            <a:graphicFrameLocks noGrp="1"/>
          </p:cNvGraphicFramePr>
          <p:nvPr>
            <p:extLst>
              <p:ext uri="{D42A27DB-BD31-4B8C-83A1-F6EECF244321}">
                <p14:modId xmlns:p14="http://schemas.microsoft.com/office/powerpoint/2010/main" val="3981275598"/>
              </p:ext>
            </p:extLst>
          </p:nvPr>
        </p:nvGraphicFramePr>
        <p:xfrm>
          <a:off x="1406974" y="1813950"/>
          <a:ext cx="720000" cy="288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1545559466"/>
                    </a:ext>
                  </a:extLst>
                </a:gridCol>
              </a:tblGrid>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7513823"/>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AE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3806798"/>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D2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9196742"/>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A6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5080615"/>
                  </a:ext>
                </a:extLst>
              </a:tr>
            </a:tbl>
          </a:graphicData>
        </a:graphic>
      </p:graphicFrame>
      <p:graphicFrame>
        <p:nvGraphicFramePr>
          <p:cNvPr id="9" name="Table 8">
            <a:extLst>
              <a:ext uri="{FF2B5EF4-FFF2-40B4-BE49-F238E27FC236}">
                <a16:creationId xmlns:a16="http://schemas.microsoft.com/office/drawing/2014/main" id="{6C163770-9D09-2A60-3D42-2C797A68CB00}"/>
              </a:ext>
            </a:extLst>
          </p:cNvPr>
          <p:cNvGraphicFramePr>
            <a:graphicFrameLocks noGrp="1"/>
          </p:cNvGraphicFramePr>
          <p:nvPr>
            <p:extLst>
              <p:ext uri="{D42A27DB-BD31-4B8C-83A1-F6EECF244321}">
                <p14:modId xmlns:p14="http://schemas.microsoft.com/office/powerpoint/2010/main" val="3214866245"/>
              </p:ext>
            </p:extLst>
          </p:nvPr>
        </p:nvGraphicFramePr>
        <p:xfrm>
          <a:off x="2126974" y="1813950"/>
          <a:ext cx="720000" cy="288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933369024"/>
                    </a:ext>
                  </a:extLst>
                </a:gridCol>
              </a:tblGrid>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AB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9758722"/>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F7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199309"/>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1457381"/>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74183222"/>
                  </a:ext>
                </a:extLst>
              </a:tr>
            </a:tbl>
          </a:graphicData>
        </a:graphic>
      </p:graphicFrame>
      <p:graphicFrame>
        <p:nvGraphicFramePr>
          <p:cNvPr id="11" name="Table 10">
            <a:extLst>
              <a:ext uri="{FF2B5EF4-FFF2-40B4-BE49-F238E27FC236}">
                <a16:creationId xmlns:a16="http://schemas.microsoft.com/office/drawing/2014/main" id="{60530B7F-D810-CCD8-C3A6-53A2C9BB10FF}"/>
              </a:ext>
            </a:extLst>
          </p:cNvPr>
          <p:cNvGraphicFramePr>
            <a:graphicFrameLocks noGrp="1"/>
          </p:cNvGraphicFramePr>
          <p:nvPr>
            <p:extLst>
              <p:ext uri="{D42A27DB-BD31-4B8C-83A1-F6EECF244321}">
                <p14:modId xmlns:p14="http://schemas.microsoft.com/office/powerpoint/2010/main" val="1377010398"/>
              </p:ext>
            </p:extLst>
          </p:nvPr>
        </p:nvGraphicFramePr>
        <p:xfrm>
          <a:off x="4863682" y="1813950"/>
          <a:ext cx="3114857" cy="288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898712185"/>
                    </a:ext>
                  </a:extLst>
                </a:gridCol>
                <a:gridCol w="2394857">
                  <a:extLst>
                    <a:ext uri="{9D8B030D-6E8A-4147-A177-3AD203B41FA5}">
                      <a16:colId xmlns:a16="http://schemas.microsoft.com/office/drawing/2014/main" val="2518240867"/>
                    </a:ext>
                  </a:extLst>
                </a:gridCol>
              </a:tblGrid>
              <a:tr h="720000">
                <a:tc>
                  <a:txBody>
                    <a:bodyPr/>
                    <a:lstStyle/>
                    <a:p>
                      <a:pPr algn="ctr"/>
                      <a:r>
                        <a:rPr lang="en-GB" sz="1800" b="1" kern="1200">
                          <a:solidFill>
                            <a:schemeClr val="tx1"/>
                          </a:solidFill>
                          <a:latin typeface="Times New Roman" panose="02020603050405020304" pitchFamily="18" charset="0"/>
                          <a:ea typeface="+mn-ea"/>
                          <a:cs typeface="Times New Roman" panose="02020603050405020304" pitchFamily="18" charset="0"/>
                        </a:rPr>
                        <a:t>W0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kern="1200">
                          <a:solidFill>
                            <a:schemeClr val="tx1"/>
                          </a:solidFill>
                          <a:latin typeface="Times New Roman" panose="02020603050405020304" pitchFamily="18" charset="0"/>
                          <a:ea typeface="+mn-ea"/>
                          <a:cs typeface="Times New Roman" panose="02020603050405020304" pitchFamily="18" charset="0"/>
                        </a:rPr>
                        <a:t>2B 7E 15 16 </a:t>
                      </a:r>
                      <a:endParaRPr lang="en-GB" sz="1800" b="0" kern="120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2590555"/>
                  </a:ext>
                </a:extLst>
              </a:tr>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a:solidFill>
                            <a:schemeClr val="tx1"/>
                          </a:solidFill>
                          <a:latin typeface="Times New Roman" panose="02020603050405020304" pitchFamily="18" charset="0"/>
                          <a:ea typeface="+mn-ea"/>
                          <a:cs typeface="Times New Roman" panose="02020603050405020304" pitchFamily="18" charset="0"/>
                        </a:rPr>
                        <a:t>W1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kern="1200">
                          <a:solidFill>
                            <a:schemeClr val="tx1"/>
                          </a:solidFill>
                          <a:latin typeface="Times New Roman" panose="02020603050405020304" pitchFamily="18" charset="0"/>
                          <a:ea typeface="+mn-ea"/>
                          <a:cs typeface="Times New Roman" panose="02020603050405020304" pitchFamily="18" charset="0"/>
                        </a:rPr>
                        <a:t>28 AE D2 A6 </a:t>
                      </a:r>
                      <a:endParaRPr lang="en-GB" sz="1800" b="0" kern="120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46738782"/>
                  </a:ext>
                </a:extLst>
              </a:tr>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a:solidFill>
                            <a:schemeClr val="tx1"/>
                          </a:solidFill>
                          <a:latin typeface="Times New Roman" panose="02020603050405020304" pitchFamily="18" charset="0"/>
                          <a:ea typeface="+mn-ea"/>
                          <a:cs typeface="Times New Roman" panose="02020603050405020304" pitchFamily="18" charset="0"/>
                        </a:rPr>
                        <a:t>W2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kern="1200">
                          <a:solidFill>
                            <a:schemeClr val="tx1"/>
                          </a:solidFill>
                          <a:latin typeface="Times New Roman" panose="02020603050405020304" pitchFamily="18" charset="0"/>
                          <a:ea typeface="+mn-ea"/>
                          <a:cs typeface="Times New Roman" panose="02020603050405020304" pitchFamily="18" charset="0"/>
                        </a:rPr>
                        <a:t>AB F7 15 88 </a:t>
                      </a:r>
                      <a:endParaRPr lang="en-GB" sz="1800" b="0" kern="120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0055731"/>
                  </a:ext>
                </a:extLst>
              </a:tr>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a:solidFill>
                            <a:schemeClr val="tx1"/>
                          </a:solidFill>
                          <a:latin typeface="Times New Roman" panose="02020603050405020304" pitchFamily="18" charset="0"/>
                          <a:ea typeface="+mn-ea"/>
                          <a:cs typeface="Times New Roman" panose="02020603050405020304" pitchFamily="18" charset="0"/>
                        </a:rPr>
                        <a:t>W3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kern="1200">
                          <a:solidFill>
                            <a:schemeClr val="tx1"/>
                          </a:solidFill>
                          <a:latin typeface="Times New Roman" panose="02020603050405020304" pitchFamily="18" charset="0"/>
                          <a:ea typeface="+mn-ea"/>
                          <a:cs typeface="Times New Roman" panose="02020603050405020304" pitchFamily="18" charset="0"/>
                        </a:rPr>
                        <a:t>09 CF 4F 3C</a:t>
                      </a:r>
                      <a:endParaRPr lang="en-GB" sz="1800" b="0" kern="120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72729948"/>
                  </a:ext>
                </a:extLst>
              </a:tr>
            </a:tbl>
          </a:graphicData>
        </a:graphic>
      </p:graphicFrame>
      <p:sp>
        <p:nvSpPr>
          <p:cNvPr id="15" name="Arrow: Right 14">
            <a:extLst>
              <a:ext uri="{FF2B5EF4-FFF2-40B4-BE49-F238E27FC236}">
                <a16:creationId xmlns:a16="http://schemas.microsoft.com/office/drawing/2014/main" id="{FACB2984-54DD-FA00-D5D1-7BCCB6FA3E7E}"/>
              </a:ext>
            </a:extLst>
          </p:cNvPr>
          <p:cNvSpPr/>
          <p:nvPr/>
        </p:nvSpPr>
        <p:spPr>
          <a:xfrm>
            <a:off x="3653108" y="2867509"/>
            <a:ext cx="1124439" cy="772882"/>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87B5B095-C3A8-C06F-455B-60754575EF72}"/>
              </a:ext>
            </a:extLst>
          </p:cNvPr>
          <p:cNvSpPr/>
          <p:nvPr/>
        </p:nvSpPr>
        <p:spPr>
          <a:xfrm rot="1441476">
            <a:off x="5519999" y="4643762"/>
            <a:ext cx="1124439" cy="565302"/>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a:t>W3</a:t>
            </a:r>
          </a:p>
        </p:txBody>
      </p:sp>
      <p:sp>
        <p:nvSpPr>
          <p:cNvPr id="20" name="Oval 19">
            <a:extLst>
              <a:ext uri="{FF2B5EF4-FFF2-40B4-BE49-F238E27FC236}">
                <a16:creationId xmlns:a16="http://schemas.microsoft.com/office/drawing/2014/main" id="{DD2CC3E8-E2DF-1D24-C37F-5D382BFFA17E}"/>
              </a:ext>
            </a:extLst>
          </p:cNvPr>
          <p:cNvSpPr/>
          <p:nvPr/>
        </p:nvSpPr>
        <p:spPr>
          <a:xfrm>
            <a:off x="6496845" y="4926413"/>
            <a:ext cx="1481694" cy="1481694"/>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a:solidFill>
                  <a:schemeClr val="tx1"/>
                </a:solidFill>
                <a:latin typeface="Times New Roman" panose="02020603050405020304" pitchFamily="18" charset="0"/>
                <a:cs typeface="Times New Roman" panose="02020603050405020304" pitchFamily="18" charset="0"/>
              </a:rPr>
              <a:t>Hàm g</a:t>
            </a:r>
          </a:p>
        </p:txBody>
      </p:sp>
      <p:pic>
        <p:nvPicPr>
          <p:cNvPr id="24" name="Picture 23">
            <a:extLst>
              <a:ext uri="{FF2B5EF4-FFF2-40B4-BE49-F238E27FC236}">
                <a16:creationId xmlns:a16="http://schemas.microsoft.com/office/drawing/2014/main" id="{AFC5B2F7-71E5-5F15-A450-0A3DFF905591}"/>
              </a:ext>
            </a:extLst>
          </p:cNvPr>
          <p:cNvPicPr>
            <a:picLocks noChangeAspect="1"/>
          </p:cNvPicPr>
          <p:nvPr/>
        </p:nvPicPr>
        <p:blipFill rotWithShape="1">
          <a:blip r:embed="rId2"/>
          <a:srcRect l="48900" r="1" b="12473"/>
          <a:stretch/>
        </p:blipFill>
        <p:spPr>
          <a:xfrm>
            <a:off x="8150808" y="356175"/>
            <a:ext cx="3354217" cy="6128349"/>
          </a:xfrm>
          <a:prstGeom prst="rect">
            <a:avLst/>
          </a:prstGeom>
        </p:spPr>
      </p:pic>
    </p:spTree>
    <p:extLst>
      <p:ext uri="{BB962C8B-B14F-4D97-AF65-F5344CB8AC3E}">
        <p14:creationId xmlns:p14="http://schemas.microsoft.com/office/powerpoint/2010/main" val="396918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par>
                                <p:cTn id="25" presetID="22" presetClass="entr" presetSubtype="8"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sp>
        <p:nvSpPr>
          <p:cNvPr id="4" name="Text 2"/>
          <p:cNvSpPr/>
          <p:nvPr/>
        </p:nvSpPr>
        <p:spPr>
          <a:xfrm>
            <a:off x="2098080" y="968673"/>
            <a:ext cx="5418237" cy="578644"/>
          </a:xfrm>
          <a:prstGeom prst="rect">
            <a:avLst/>
          </a:prstGeom>
          <a:noFill/>
          <a:ln/>
        </p:spPr>
        <p:txBody>
          <a:bodyPr wrap="none" rtlCol="0" anchor="t"/>
          <a:lstStyle/>
          <a:p>
            <a:pPr>
              <a:lnSpc>
                <a:spcPts val="4556"/>
              </a:lnSpc>
            </a:pPr>
            <a:r>
              <a:rPr lang="en-US" sz="4400" b="1" kern="0" spc="-37" dirty="0">
                <a:solidFill>
                  <a:srgbClr val="000000"/>
                </a:solidFill>
                <a:latin typeface="Montserrat" pitchFamily="34" charset="0"/>
                <a:ea typeface="Montserrat" pitchFamily="34" charset="-122"/>
                <a:cs typeface="Montserrat" pitchFamily="34" charset="-120"/>
              </a:rPr>
              <a:t>Các ứng dụng của AES</a:t>
            </a:r>
            <a:endParaRPr lang="en-US" sz="4400" dirty="0"/>
          </a:p>
        </p:txBody>
      </p:sp>
      <p:pic>
        <p:nvPicPr>
          <p:cNvPr id="5" name="Image 0" descr="preencoded.png"/>
          <p:cNvPicPr>
            <a:picLocks noChangeAspect="1"/>
          </p:cNvPicPr>
          <p:nvPr/>
        </p:nvPicPr>
        <p:blipFill>
          <a:blip r:embed="rId3"/>
          <a:stretch>
            <a:fillRect/>
          </a:stretch>
        </p:blipFill>
        <p:spPr>
          <a:xfrm>
            <a:off x="2098080" y="1917601"/>
            <a:ext cx="1790601" cy="1106587"/>
          </a:xfrm>
          <a:prstGeom prst="rect">
            <a:avLst/>
          </a:prstGeom>
        </p:spPr>
      </p:pic>
      <p:sp>
        <p:nvSpPr>
          <p:cNvPr id="6" name="Text 3"/>
          <p:cNvSpPr/>
          <p:nvPr/>
        </p:nvSpPr>
        <p:spPr>
          <a:xfrm>
            <a:off x="2098080" y="3255566"/>
            <a:ext cx="1790601" cy="578644"/>
          </a:xfrm>
          <a:prstGeom prst="rect">
            <a:avLst/>
          </a:prstGeom>
          <a:noFill/>
          <a:ln/>
        </p:spPr>
        <p:txBody>
          <a:bodyPr wrap="square" rtlCol="0" anchor="t"/>
          <a:lstStyle/>
          <a:p>
            <a:pPr>
              <a:lnSpc>
                <a:spcPts val="2278"/>
              </a:lnSpc>
            </a:pPr>
            <a:r>
              <a:rPr lang="en-US" sz="1822" b="1" kern="0" spc="-18" dirty="0">
                <a:solidFill>
                  <a:srgbClr val="000000"/>
                </a:solidFill>
                <a:latin typeface="Montserrat" pitchFamily="34" charset="0"/>
                <a:ea typeface="Montserrat" pitchFamily="34" charset="-122"/>
                <a:cs typeface="Montserrat" pitchFamily="34" charset="-120"/>
              </a:rPr>
              <a:t>Ngân hàng và Tài chính</a:t>
            </a:r>
            <a:endParaRPr lang="en-US" sz="1822" dirty="0"/>
          </a:p>
        </p:txBody>
      </p:sp>
      <p:sp>
        <p:nvSpPr>
          <p:cNvPr id="7" name="Text 4"/>
          <p:cNvSpPr/>
          <p:nvPr/>
        </p:nvSpPr>
        <p:spPr>
          <a:xfrm>
            <a:off x="2098080" y="3945235"/>
            <a:ext cx="1790601" cy="1943993"/>
          </a:xfrm>
          <a:prstGeom prst="rect">
            <a:avLst/>
          </a:prstGeom>
          <a:noFill/>
          <a:ln/>
        </p:spPr>
        <p:txBody>
          <a:bodyPr wrap="square" rtlCol="0" anchor="t"/>
          <a:lstStyle/>
          <a:p>
            <a:pPr algn="just">
              <a:lnSpc>
                <a:spcPts val="2187"/>
              </a:lnSpc>
            </a:pPr>
            <a:r>
              <a:rPr lang="en-US" sz="1458" dirty="0">
                <a:solidFill>
                  <a:srgbClr val="3D3838"/>
                </a:solidFill>
                <a:latin typeface="Source Sans Pro" pitchFamily="34" charset="0"/>
                <a:ea typeface="Source Sans Pro" pitchFamily="34" charset="-122"/>
                <a:cs typeface="Source Sans Pro" pitchFamily="34" charset="-120"/>
              </a:rPr>
              <a:t>AES được rộng rãi áp dụng trong lĩnh vực ngân hàng và tài chính để bảo vệ các giao dịch, dữ liệu tài khoản và thông tin thanh toán nhạy cảm.</a:t>
            </a:r>
            <a:endParaRPr lang="en-US" sz="1458" dirty="0"/>
          </a:p>
        </p:txBody>
      </p:sp>
      <p:pic>
        <p:nvPicPr>
          <p:cNvPr id="8" name="Image 1" descr="preencoded.png"/>
          <p:cNvPicPr>
            <a:picLocks noChangeAspect="1"/>
          </p:cNvPicPr>
          <p:nvPr/>
        </p:nvPicPr>
        <p:blipFill>
          <a:blip r:embed="rId4"/>
          <a:stretch>
            <a:fillRect/>
          </a:stretch>
        </p:blipFill>
        <p:spPr>
          <a:xfrm>
            <a:off x="4166394" y="1917601"/>
            <a:ext cx="1790700" cy="1106686"/>
          </a:xfrm>
          <a:prstGeom prst="rect">
            <a:avLst/>
          </a:prstGeom>
        </p:spPr>
      </p:pic>
      <p:sp>
        <p:nvSpPr>
          <p:cNvPr id="9" name="Text 5"/>
          <p:cNvSpPr/>
          <p:nvPr/>
        </p:nvSpPr>
        <p:spPr>
          <a:xfrm>
            <a:off x="4166394" y="3255666"/>
            <a:ext cx="1790700" cy="578644"/>
          </a:xfrm>
          <a:prstGeom prst="rect">
            <a:avLst/>
          </a:prstGeom>
          <a:noFill/>
          <a:ln/>
        </p:spPr>
        <p:txBody>
          <a:bodyPr wrap="square" rtlCol="0" anchor="t"/>
          <a:lstStyle/>
          <a:p>
            <a:pPr>
              <a:lnSpc>
                <a:spcPts val="2278"/>
              </a:lnSpc>
            </a:pPr>
            <a:r>
              <a:rPr lang="en-US" sz="1822" b="1" kern="0" spc="-18" dirty="0">
                <a:solidFill>
                  <a:srgbClr val="000000"/>
                </a:solidFill>
                <a:latin typeface="Montserrat" pitchFamily="34" charset="0"/>
                <a:ea typeface="Montserrat" pitchFamily="34" charset="-122"/>
                <a:cs typeface="Montserrat" pitchFamily="34" charset="-120"/>
              </a:rPr>
              <a:t>Lưu trữ Đám mây</a:t>
            </a:r>
            <a:endParaRPr lang="en-US" sz="1822" dirty="0"/>
          </a:p>
        </p:txBody>
      </p:sp>
      <p:sp>
        <p:nvSpPr>
          <p:cNvPr id="10" name="Text 6"/>
          <p:cNvSpPr/>
          <p:nvPr/>
        </p:nvSpPr>
        <p:spPr>
          <a:xfrm>
            <a:off x="4166394" y="3945334"/>
            <a:ext cx="1790700" cy="1943993"/>
          </a:xfrm>
          <a:prstGeom prst="rect">
            <a:avLst/>
          </a:prstGeom>
          <a:noFill/>
          <a:ln/>
        </p:spPr>
        <p:txBody>
          <a:bodyPr wrap="square" rtlCol="0" anchor="t"/>
          <a:lstStyle/>
          <a:p>
            <a:pPr algn="just">
              <a:lnSpc>
                <a:spcPts val="2187"/>
              </a:lnSpc>
            </a:pPr>
            <a:r>
              <a:rPr lang="en-US" sz="1458" dirty="0">
                <a:solidFill>
                  <a:srgbClr val="3D3838"/>
                </a:solidFill>
                <a:latin typeface="Source Sans Pro" pitchFamily="34" charset="0"/>
                <a:ea typeface="Source Sans Pro" pitchFamily="34" charset="-122"/>
                <a:cs typeface="Source Sans Pro" pitchFamily="34" charset="-120"/>
              </a:rPr>
              <a:t>AES đóng vai trò then chốt trong việc mã hoá dữ liệu lưu trữ trên các nền tảng đám mây, đảm bảo tính bảo mật và riêng tư của thông tin người dùng.</a:t>
            </a:r>
            <a:endParaRPr lang="en-US" sz="1458" dirty="0"/>
          </a:p>
        </p:txBody>
      </p:sp>
      <p:pic>
        <p:nvPicPr>
          <p:cNvPr id="11" name="Image 2" descr="preencoded.png"/>
          <p:cNvPicPr>
            <a:picLocks noChangeAspect="1"/>
          </p:cNvPicPr>
          <p:nvPr/>
        </p:nvPicPr>
        <p:blipFill>
          <a:blip r:embed="rId5"/>
          <a:stretch>
            <a:fillRect/>
          </a:stretch>
        </p:blipFill>
        <p:spPr>
          <a:xfrm>
            <a:off x="6234807" y="1917601"/>
            <a:ext cx="1790601" cy="1106587"/>
          </a:xfrm>
          <a:prstGeom prst="rect">
            <a:avLst/>
          </a:prstGeom>
        </p:spPr>
      </p:pic>
      <p:sp>
        <p:nvSpPr>
          <p:cNvPr id="12" name="Text 7"/>
          <p:cNvSpPr/>
          <p:nvPr/>
        </p:nvSpPr>
        <p:spPr>
          <a:xfrm>
            <a:off x="6234807" y="3255566"/>
            <a:ext cx="1790601" cy="578644"/>
          </a:xfrm>
          <a:prstGeom prst="rect">
            <a:avLst/>
          </a:prstGeom>
          <a:noFill/>
          <a:ln/>
        </p:spPr>
        <p:txBody>
          <a:bodyPr wrap="square" rtlCol="0" anchor="t"/>
          <a:lstStyle/>
          <a:p>
            <a:pPr>
              <a:lnSpc>
                <a:spcPts val="2278"/>
              </a:lnSpc>
            </a:pPr>
            <a:r>
              <a:rPr lang="en-US" sz="1822" b="1" kern="0" spc="-18" dirty="0">
                <a:solidFill>
                  <a:srgbClr val="000000"/>
                </a:solidFill>
                <a:latin typeface="Montserrat" pitchFamily="34" charset="0"/>
                <a:ea typeface="Montserrat" pitchFamily="34" charset="-122"/>
                <a:cs typeface="Montserrat" pitchFamily="34" charset="-120"/>
              </a:rPr>
              <a:t>Thiết bị Di động</a:t>
            </a:r>
            <a:endParaRPr lang="en-US" sz="1822" dirty="0"/>
          </a:p>
        </p:txBody>
      </p:sp>
      <p:sp>
        <p:nvSpPr>
          <p:cNvPr id="13" name="Text 8"/>
          <p:cNvSpPr/>
          <p:nvPr/>
        </p:nvSpPr>
        <p:spPr>
          <a:xfrm>
            <a:off x="6234807" y="3945235"/>
            <a:ext cx="1790601" cy="1943993"/>
          </a:xfrm>
          <a:prstGeom prst="rect">
            <a:avLst/>
          </a:prstGeom>
          <a:noFill/>
          <a:ln/>
        </p:spPr>
        <p:txBody>
          <a:bodyPr wrap="square" rtlCol="0" anchor="t"/>
          <a:lstStyle/>
          <a:p>
            <a:pPr algn="just">
              <a:lnSpc>
                <a:spcPts val="2187"/>
              </a:lnSpc>
            </a:pPr>
            <a:r>
              <a:rPr lang="en-US" sz="1458" dirty="0">
                <a:solidFill>
                  <a:srgbClr val="3D3838"/>
                </a:solidFill>
                <a:latin typeface="Source Sans Pro" pitchFamily="34" charset="0"/>
                <a:ea typeface="Source Sans Pro" pitchFamily="34" charset="-122"/>
                <a:cs typeface="Source Sans Pro" pitchFamily="34" charset="-120"/>
              </a:rPr>
              <a:t>AES được tích hợp vào hệ điều hành và ứng dụng trên điện thoại thông minh, máy tính bảng để bảo vệ dữ liệu cá nhân và giao dịch di động.</a:t>
            </a:r>
            <a:endParaRPr lang="en-US" sz="1458" dirty="0"/>
          </a:p>
        </p:txBody>
      </p:sp>
      <p:pic>
        <p:nvPicPr>
          <p:cNvPr id="14" name="Image 3" descr="preencoded.png"/>
          <p:cNvPicPr>
            <a:picLocks noChangeAspect="1"/>
          </p:cNvPicPr>
          <p:nvPr/>
        </p:nvPicPr>
        <p:blipFill>
          <a:blip r:embed="rId6"/>
          <a:stretch>
            <a:fillRect/>
          </a:stretch>
        </p:blipFill>
        <p:spPr>
          <a:xfrm>
            <a:off x="8303121" y="1917601"/>
            <a:ext cx="1790700" cy="1106686"/>
          </a:xfrm>
          <a:prstGeom prst="rect">
            <a:avLst/>
          </a:prstGeom>
        </p:spPr>
      </p:pic>
      <p:sp>
        <p:nvSpPr>
          <p:cNvPr id="15" name="Text 9"/>
          <p:cNvSpPr/>
          <p:nvPr/>
        </p:nvSpPr>
        <p:spPr>
          <a:xfrm>
            <a:off x="8303121" y="3255665"/>
            <a:ext cx="1790700" cy="289322"/>
          </a:xfrm>
          <a:prstGeom prst="rect">
            <a:avLst/>
          </a:prstGeom>
          <a:noFill/>
          <a:ln/>
        </p:spPr>
        <p:txBody>
          <a:bodyPr wrap="none" rtlCol="0" anchor="t"/>
          <a:lstStyle/>
          <a:p>
            <a:pPr>
              <a:lnSpc>
                <a:spcPts val="2278"/>
              </a:lnSpc>
            </a:pPr>
            <a:r>
              <a:rPr lang="en-US" sz="1822" b="1" kern="0" spc="-18" dirty="0">
                <a:solidFill>
                  <a:srgbClr val="000000"/>
                </a:solidFill>
                <a:latin typeface="Montserrat" pitchFamily="34" charset="0"/>
                <a:ea typeface="Montserrat" pitchFamily="34" charset="-122"/>
                <a:cs typeface="Montserrat" pitchFamily="34" charset="-120"/>
              </a:rPr>
              <a:t>Truyền Thông</a:t>
            </a:r>
            <a:endParaRPr lang="en-US" sz="1822" dirty="0"/>
          </a:p>
        </p:txBody>
      </p:sp>
      <p:sp>
        <p:nvSpPr>
          <p:cNvPr id="16" name="Text 10"/>
          <p:cNvSpPr/>
          <p:nvPr/>
        </p:nvSpPr>
        <p:spPr>
          <a:xfrm>
            <a:off x="8303121" y="3656012"/>
            <a:ext cx="1790700" cy="2221707"/>
          </a:xfrm>
          <a:prstGeom prst="rect">
            <a:avLst/>
          </a:prstGeom>
          <a:noFill/>
          <a:ln/>
        </p:spPr>
        <p:txBody>
          <a:bodyPr wrap="square" rtlCol="0" anchor="t"/>
          <a:lstStyle/>
          <a:p>
            <a:pPr algn="just">
              <a:lnSpc>
                <a:spcPts val="2187"/>
              </a:lnSpc>
            </a:pPr>
            <a:r>
              <a:rPr lang="en-US" sz="1458" dirty="0">
                <a:solidFill>
                  <a:srgbClr val="3D3838"/>
                </a:solidFill>
                <a:latin typeface="Source Sans Pro" pitchFamily="34" charset="0"/>
                <a:ea typeface="Source Sans Pro" pitchFamily="34" charset="-122"/>
                <a:cs typeface="Source Sans Pro" pitchFamily="34" charset="-120"/>
              </a:rPr>
              <a:t>AES đảm bảo tính bảo mật, riêng tư và toàn vẹn cho các cuộc giao tiếp, chia sẻ thông tin nhạy cảm thông qua email, tin nhắn và các ứng dụng truyền thông.</a:t>
            </a:r>
            <a:endParaRPr lang="en-US" sz="1458"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9B035D3-485B-BF95-EC2E-7BDAC91289C3}"/>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E936BBC-77B5-6D55-E900-2A70CF7B48FB}"/>
              </a:ext>
            </a:extLst>
          </p:cNvPr>
          <p:cNvSpPr txBox="1"/>
          <p:nvPr/>
        </p:nvSpPr>
        <p:spPr>
          <a:xfrm>
            <a:off x="686973" y="638722"/>
            <a:ext cx="5258971" cy="523220"/>
          </a:xfrm>
          <a:prstGeom prst="rect">
            <a:avLst/>
          </a:prstGeom>
          <a:noFill/>
        </p:spPr>
        <p:txBody>
          <a:bodyPr wrap="square">
            <a:spAutoFit/>
          </a:bodyPr>
          <a:lstStyle/>
          <a:p>
            <a:r>
              <a:rPr lang="en-US" sz="2800" b="1">
                <a:latin typeface="Times New Roman" panose="02020603050405020304" pitchFamily="18" charset="0"/>
              </a:rPr>
              <a:t>KEYEXPANSION : </a:t>
            </a:r>
            <a:r>
              <a:rPr lang="en-US" sz="2400" b="1">
                <a:latin typeface="Times New Roman" panose="02020603050405020304" pitchFamily="18" charset="0"/>
              </a:rPr>
              <a:t>Hàm g</a:t>
            </a:r>
            <a:endParaRPr lang="en-GB" sz="2800" b="1">
              <a:latin typeface="Times New Roman" panose="02020603050405020304" pitchFamily="18" charset="0"/>
            </a:endParaRPr>
          </a:p>
        </p:txBody>
      </p:sp>
      <p:pic>
        <p:nvPicPr>
          <p:cNvPr id="24" name="Picture 23">
            <a:extLst>
              <a:ext uri="{FF2B5EF4-FFF2-40B4-BE49-F238E27FC236}">
                <a16:creationId xmlns:a16="http://schemas.microsoft.com/office/drawing/2014/main" id="{AFC5B2F7-71E5-5F15-A450-0A3DFF905591}"/>
              </a:ext>
            </a:extLst>
          </p:cNvPr>
          <p:cNvPicPr>
            <a:picLocks noChangeAspect="1"/>
          </p:cNvPicPr>
          <p:nvPr/>
        </p:nvPicPr>
        <p:blipFill rotWithShape="1">
          <a:blip r:embed="rId2"/>
          <a:srcRect l="48900" r="1" b="12473"/>
          <a:stretch/>
        </p:blipFill>
        <p:spPr>
          <a:xfrm>
            <a:off x="8150808" y="356175"/>
            <a:ext cx="3354217" cy="6128349"/>
          </a:xfrm>
          <a:prstGeom prst="rect">
            <a:avLst/>
          </a:prstGeom>
        </p:spPr>
      </p:pic>
      <p:sp>
        <p:nvSpPr>
          <p:cNvPr id="2" name="TextBox 1">
            <a:extLst>
              <a:ext uri="{FF2B5EF4-FFF2-40B4-BE49-F238E27FC236}">
                <a16:creationId xmlns:a16="http://schemas.microsoft.com/office/drawing/2014/main" id="{4E15BA05-B04A-DAFF-F926-FF1BF41F12B8}"/>
              </a:ext>
            </a:extLst>
          </p:cNvPr>
          <p:cNvSpPr txBox="1"/>
          <p:nvPr/>
        </p:nvSpPr>
        <p:spPr>
          <a:xfrm>
            <a:off x="686974" y="1361418"/>
            <a:ext cx="5258971" cy="498663"/>
          </a:xfrm>
          <a:prstGeom prst="rect">
            <a:avLst/>
          </a:prstGeom>
          <a:noFill/>
        </p:spPr>
        <p:txBody>
          <a:bodyPr wrap="square">
            <a:spAutoFit/>
          </a:bodyPr>
          <a:lstStyle/>
          <a:p>
            <a:pPr algn="just">
              <a:lnSpc>
                <a:spcPct val="150000"/>
              </a:lnSpc>
              <a:spcAft>
                <a:spcPts val="800"/>
              </a:spcAft>
            </a:pPr>
            <a:r>
              <a:rPr lang="en-GB" sz="2000" i="1">
                <a:effectLst/>
                <a:latin typeface="Times New Roman" panose="02020603050405020304" pitchFamily="18" charset="0"/>
                <a:ea typeface="Calibri" panose="020F0502020204030204" pitchFamily="34" charset="0"/>
                <a:cs typeface="Times New Roman" panose="02020603050405020304" pitchFamily="18" charset="0"/>
              </a:rPr>
              <a:t>Bước 1: Thực hiện phép dịch trái 1 bit</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2016694B-6B69-A71A-FDFA-F8003239D445}"/>
              </a:ext>
            </a:extLst>
          </p:cNvPr>
          <p:cNvGraphicFramePr>
            <a:graphicFrameLocks noGrp="1"/>
          </p:cNvGraphicFramePr>
          <p:nvPr>
            <p:extLst>
              <p:ext uri="{D42A27DB-BD31-4B8C-83A1-F6EECF244321}">
                <p14:modId xmlns:p14="http://schemas.microsoft.com/office/powerpoint/2010/main" val="1989380013"/>
              </p:ext>
            </p:extLst>
          </p:nvPr>
        </p:nvGraphicFramePr>
        <p:xfrm>
          <a:off x="1260719" y="2178097"/>
          <a:ext cx="2880000" cy="72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212763603"/>
                    </a:ext>
                  </a:extLst>
                </a:gridCol>
                <a:gridCol w="720000">
                  <a:extLst>
                    <a:ext uri="{9D8B030D-6E8A-4147-A177-3AD203B41FA5}">
                      <a16:colId xmlns:a16="http://schemas.microsoft.com/office/drawing/2014/main" val="1101248696"/>
                    </a:ext>
                  </a:extLst>
                </a:gridCol>
                <a:gridCol w="720000">
                  <a:extLst>
                    <a:ext uri="{9D8B030D-6E8A-4147-A177-3AD203B41FA5}">
                      <a16:colId xmlns:a16="http://schemas.microsoft.com/office/drawing/2014/main" val="4213861432"/>
                    </a:ext>
                  </a:extLst>
                </a:gridCol>
                <a:gridCol w="720000">
                  <a:extLst>
                    <a:ext uri="{9D8B030D-6E8A-4147-A177-3AD203B41FA5}">
                      <a16:colId xmlns:a16="http://schemas.microsoft.com/office/drawing/2014/main" val="1919992962"/>
                    </a:ext>
                  </a:extLst>
                </a:gridCol>
              </a:tblGrid>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09</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CF</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4F</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3C</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812375"/>
                  </a:ext>
                </a:extLst>
              </a:tr>
            </a:tbl>
          </a:graphicData>
        </a:graphic>
      </p:graphicFrame>
      <p:graphicFrame>
        <p:nvGraphicFramePr>
          <p:cNvPr id="12" name="Table 11">
            <a:extLst>
              <a:ext uri="{FF2B5EF4-FFF2-40B4-BE49-F238E27FC236}">
                <a16:creationId xmlns:a16="http://schemas.microsoft.com/office/drawing/2014/main" id="{196852A2-AF95-9648-4C50-A12057F69A97}"/>
              </a:ext>
            </a:extLst>
          </p:cNvPr>
          <p:cNvGraphicFramePr>
            <a:graphicFrameLocks noGrp="1"/>
          </p:cNvGraphicFramePr>
          <p:nvPr>
            <p:extLst>
              <p:ext uri="{D42A27DB-BD31-4B8C-83A1-F6EECF244321}">
                <p14:modId xmlns:p14="http://schemas.microsoft.com/office/powerpoint/2010/main" val="671588406"/>
              </p:ext>
            </p:extLst>
          </p:nvPr>
        </p:nvGraphicFramePr>
        <p:xfrm>
          <a:off x="1260719" y="4423091"/>
          <a:ext cx="2880000" cy="72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212763603"/>
                    </a:ext>
                  </a:extLst>
                </a:gridCol>
                <a:gridCol w="720000">
                  <a:extLst>
                    <a:ext uri="{9D8B030D-6E8A-4147-A177-3AD203B41FA5}">
                      <a16:colId xmlns:a16="http://schemas.microsoft.com/office/drawing/2014/main" val="3876485291"/>
                    </a:ext>
                  </a:extLst>
                </a:gridCol>
                <a:gridCol w="720000">
                  <a:extLst>
                    <a:ext uri="{9D8B030D-6E8A-4147-A177-3AD203B41FA5}">
                      <a16:colId xmlns:a16="http://schemas.microsoft.com/office/drawing/2014/main" val="4239527685"/>
                    </a:ext>
                  </a:extLst>
                </a:gridCol>
                <a:gridCol w="720000">
                  <a:extLst>
                    <a:ext uri="{9D8B030D-6E8A-4147-A177-3AD203B41FA5}">
                      <a16:colId xmlns:a16="http://schemas.microsoft.com/office/drawing/2014/main" val="1832146126"/>
                    </a:ext>
                  </a:extLst>
                </a:gridCol>
              </a:tblGrid>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CF</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4F</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3C</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09</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49812375"/>
                  </a:ext>
                </a:extLst>
              </a:tr>
            </a:tbl>
          </a:graphicData>
        </a:graphic>
      </p:graphicFrame>
      <p:sp>
        <p:nvSpPr>
          <p:cNvPr id="16" name="Arrow: Right 15">
            <a:extLst>
              <a:ext uri="{FF2B5EF4-FFF2-40B4-BE49-F238E27FC236}">
                <a16:creationId xmlns:a16="http://schemas.microsoft.com/office/drawing/2014/main" id="{64277626-B484-E2FB-E08F-A7E8CCCF4E51}"/>
              </a:ext>
            </a:extLst>
          </p:cNvPr>
          <p:cNvSpPr/>
          <p:nvPr/>
        </p:nvSpPr>
        <p:spPr>
          <a:xfrm rot="2174710">
            <a:off x="1588404" y="3519988"/>
            <a:ext cx="2224630" cy="271748"/>
          </a:xfrm>
          <a:prstGeom prst="rightArrow">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505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9B035D3-485B-BF95-EC2E-7BDAC91289C3}"/>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E936BBC-77B5-6D55-E900-2A70CF7B48FB}"/>
              </a:ext>
            </a:extLst>
          </p:cNvPr>
          <p:cNvSpPr txBox="1"/>
          <p:nvPr/>
        </p:nvSpPr>
        <p:spPr>
          <a:xfrm>
            <a:off x="686974" y="638722"/>
            <a:ext cx="4989926" cy="584775"/>
          </a:xfrm>
          <a:prstGeom prst="rect">
            <a:avLst/>
          </a:prstGeom>
          <a:noFill/>
        </p:spPr>
        <p:txBody>
          <a:bodyPr wrap="square">
            <a:spAutoFit/>
          </a:bodyPr>
          <a:lstStyle/>
          <a:p>
            <a:r>
              <a:rPr lang="en-US" sz="2800" b="1">
                <a:latin typeface="Times New Roman" panose="02020603050405020304" pitchFamily="18" charset="0"/>
              </a:rPr>
              <a:t>KEYEXPANSION</a:t>
            </a:r>
            <a:r>
              <a:rPr lang="en-US" sz="3200" b="1">
                <a:latin typeface="Times New Roman" panose="02020603050405020304" pitchFamily="18" charset="0"/>
              </a:rPr>
              <a:t> : </a:t>
            </a:r>
            <a:r>
              <a:rPr lang="en-US" sz="2400" b="1">
                <a:latin typeface="Times New Roman" panose="02020603050405020304" pitchFamily="18" charset="0"/>
              </a:rPr>
              <a:t>Hàm g</a:t>
            </a:r>
            <a:endParaRPr lang="en-GB" sz="2800" b="1">
              <a:latin typeface="Times New Roman" panose="02020603050405020304" pitchFamily="18" charset="0"/>
            </a:endParaRPr>
          </a:p>
        </p:txBody>
      </p:sp>
      <p:pic>
        <p:nvPicPr>
          <p:cNvPr id="24" name="Picture 23">
            <a:extLst>
              <a:ext uri="{FF2B5EF4-FFF2-40B4-BE49-F238E27FC236}">
                <a16:creationId xmlns:a16="http://schemas.microsoft.com/office/drawing/2014/main" id="{AFC5B2F7-71E5-5F15-A450-0A3DFF905591}"/>
              </a:ext>
            </a:extLst>
          </p:cNvPr>
          <p:cNvPicPr>
            <a:picLocks noChangeAspect="1"/>
          </p:cNvPicPr>
          <p:nvPr/>
        </p:nvPicPr>
        <p:blipFill rotWithShape="1">
          <a:blip r:embed="rId2"/>
          <a:srcRect l="48900" r="1" b="12473"/>
          <a:stretch/>
        </p:blipFill>
        <p:spPr>
          <a:xfrm>
            <a:off x="8150808" y="356175"/>
            <a:ext cx="3354217" cy="6128349"/>
          </a:xfrm>
          <a:prstGeom prst="rect">
            <a:avLst/>
          </a:prstGeom>
        </p:spPr>
      </p:pic>
      <p:sp>
        <p:nvSpPr>
          <p:cNvPr id="2" name="TextBox 1">
            <a:extLst>
              <a:ext uri="{FF2B5EF4-FFF2-40B4-BE49-F238E27FC236}">
                <a16:creationId xmlns:a16="http://schemas.microsoft.com/office/drawing/2014/main" id="{4E15BA05-B04A-DAFF-F926-FF1BF41F12B8}"/>
              </a:ext>
            </a:extLst>
          </p:cNvPr>
          <p:cNvSpPr txBox="1"/>
          <p:nvPr/>
        </p:nvSpPr>
        <p:spPr>
          <a:xfrm>
            <a:off x="686974" y="1361418"/>
            <a:ext cx="5258971" cy="498663"/>
          </a:xfrm>
          <a:prstGeom prst="rect">
            <a:avLst/>
          </a:prstGeom>
          <a:noFill/>
        </p:spPr>
        <p:txBody>
          <a:bodyPr wrap="square">
            <a:spAutoFit/>
          </a:bodyPr>
          <a:lstStyle/>
          <a:p>
            <a:pPr algn="just">
              <a:lnSpc>
                <a:spcPct val="150000"/>
              </a:lnSpc>
              <a:spcAft>
                <a:spcPts val="800"/>
              </a:spcAft>
            </a:pPr>
            <a:r>
              <a:rPr lang="en-GB" sz="2000" i="1">
                <a:effectLst/>
                <a:latin typeface="Times New Roman" panose="02020603050405020304" pitchFamily="18" charset="0"/>
                <a:ea typeface="Calibri" panose="020F0502020204030204" pitchFamily="34" charset="0"/>
                <a:cs typeface="Times New Roman" panose="02020603050405020304" pitchFamily="18" charset="0"/>
              </a:rPr>
              <a:t>Bước 2: Thực hiện phép SUBBYTES cho từng bit</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2016694B-6B69-A71A-FDFA-F8003239D445}"/>
              </a:ext>
            </a:extLst>
          </p:cNvPr>
          <p:cNvGraphicFramePr>
            <a:graphicFrameLocks noGrp="1"/>
          </p:cNvGraphicFramePr>
          <p:nvPr/>
        </p:nvGraphicFramePr>
        <p:xfrm>
          <a:off x="1260719" y="2178097"/>
          <a:ext cx="2880000" cy="72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212763603"/>
                    </a:ext>
                  </a:extLst>
                </a:gridCol>
                <a:gridCol w="720000">
                  <a:extLst>
                    <a:ext uri="{9D8B030D-6E8A-4147-A177-3AD203B41FA5}">
                      <a16:colId xmlns:a16="http://schemas.microsoft.com/office/drawing/2014/main" val="1101248696"/>
                    </a:ext>
                  </a:extLst>
                </a:gridCol>
                <a:gridCol w="720000">
                  <a:extLst>
                    <a:ext uri="{9D8B030D-6E8A-4147-A177-3AD203B41FA5}">
                      <a16:colId xmlns:a16="http://schemas.microsoft.com/office/drawing/2014/main" val="4213861432"/>
                    </a:ext>
                  </a:extLst>
                </a:gridCol>
                <a:gridCol w="720000">
                  <a:extLst>
                    <a:ext uri="{9D8B030D-6E8A-4147-A177-3AD203B41FA5}">
                      <a16:colId xmlns:a16="http://schemas.microsoft.com/office/drawing/2014/main" val="1919992962"/>
                    </a:ext>
                  </a:extLst>
                </a:gridCol>
              </a:tblGrid>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09</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CF</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4F</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3C</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812375"/>
                  </a:ext>
                </a:extLst>
              </a:tr>
            </a:tbl>
          </a:graphicData>
        </a:graphic>
      </p:graphicFrame>
      <p:graphicFrame>
        <p:nvGraphicFramePr>
          <p:cNvPr id="12" name="Table 11">
            <a:extLst>
              <a:ext uri="{FF2B5EF4-FFF2-40B4-BE49-F238E27FC236}">
                <a16:creationId xmlns:a16="http://schemas.microsoft.com/office/drawing/2014/main" id="{196852A2-AF95-9648-4C50-A12057F69A97}"/>
              </a:ext>
            </a:extLst>
          </p:cNvPr>
          <p:cNvGraphicFramePr>
            <a:graphicFrameLocks noGrp="1"/>
          </p:cNvGraphicFramePr>
          <p:nvPr>
            <p:extLst>
              <p:ext uri="{D42A27DB-BD31-4B8C-83A1-F6EECF244321}">
                <p14:modId xmlns:p14="http://schemas.microsoft.com/office/powerpoint/2010/main" val="1783014981"/>
              </p:ext>
            </p:extLst>
          </p:nvPr>
        </p:nvGraphicFramePr>
        <p:xfrm>
          <a:off x="1260719" y="4423091"/>
          <a:ext cx="2880000" cy="72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212763603"/>
                    </a:ext>
                  </a:extLst>
                </a:gridCol>
                <a:gridCol w="720000">
                  <a:extLst>
                    <a:ext uri="{9D8B030D-6E8A-4147-A177-3AD203B41FA5}">
                      <a16:colId xmlns:a16="http://schemas.microsoft.com/office/drawing/2014/main" val="3876485291"/>
                    </a:ext>
                  </a:extLst>
                </a:gridCol>
                <a:gridCol w="720000">
                  <a:extLst>
                    <a:ext uri="{9D8B030D-6E8A-4147-A177-3AD203B41FA5}">
                      <a16:colId xmlns:a16="http://schemas.microsoft.com/office/drawing/2014/main" val="4239527685"/>
                    </a:ext>
                  </a:extLst>
                </a:gridCol>
                <a:gridCol w="720000">
                  <a:extLst>
                    <a:ext uri="{9D8B030D-6E8A-4147-A177-3AD203B41FA5}">
                      <a16:colId xmlns:a16="http://schemas.microsoft.com/office/drawing/2014/main" val="1832146126"/>
                    </a:ext>
                  </a:extLst>
                </a:gridCol>
              </a:tblGrid>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01</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8A</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84</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EB</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812375"/>
                  </a:ext>
                </a:extLst>
              </a:tr>
            </a:tbl>
          </a:graphicData>
        </a:graphic>
      </p:graphicFrame>
      <p:sp>
        <p:nvSpPr>
          <p:cNvPr id="4" name="Arrow: Down 3">
            <a:extLst>
              <a:ext uri="{FF2B5EF4-FFF2-40B4-BE49-F238E27FC236}">
                <a16:creationId xmlns:a16="http://schemas.microsoft.com/office/drawing/2014/main" id="{9C32560E-AE0C-593E-77B0-D502F990D075}"/>
              </a:ext>
            </a:extLst>
          </p:cNvPr>
          <p:cNvSpPr/>
          <p:nvPr/>
        </p:nvSpPr>
        <p:spPr>
          <a:xfrm>
            <a:off x="1383977" y="3355261"/>
            <a:ext cx="466481" cy="604643"/>
          </a:xfrm>
          <a:prstGeom prst="downArrow">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a:t>
            </a:r>
          </a:p>
        </p:txBody>
      </p:sp>
      <p:sp>
        <p:nvSpPr>
          <p:cNvPr id="5" name="Arrow: Down 4">
            <a:extLst>
              <a:ext uri="{FF2B5EF4-FFF2-40B4-BE49-F238E27FC236}">
                <a16:creationId xmlns:a16="http://schemas.microsoft.com/office/drawing/2014/main" id="{1D3750E9-D0C8-0CD5-92E6-E7867BB084C9}"/>
              </a:ext>
            </a:extLst>
          </p:cNvPr>
          <p:cNvSpPr/>
          <p:nvPr/>
        </p:nvSpPr>
        <p:spPr>
          <a:xfrm>
            <a:off x="2098372" y="3355262"/>
            <a:ext cx="466481" cy="604643"/>
          </a:xfrm>
          <a:prstGeom prst="downArrow">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a:t>
            </a:r>
          </a:p>
        </p:txBody>
      </p:sp>
      <p:sp>
        <p:nvSpPr>
          <p:cNvPr id="6" name="Arrow: Down 5">
            <a:extLst>
              <a:ext uri="{FF2B5EF4-FFF2-40B4-BE49-F238E27FC236}">
                <a16:creationId xmlns:a16="http://schemas.microsoft.com/office/drawing/2014/main" id="{CA982C13-B9A3-15BD-7D2C-AC2EB924231E}"/>
              </a:ext>
            </a:extLst>
          </p:cNvPr>
          <p:cNvSpPr/>
          <p:nvPr/>
        </p:nvSpPr>
        <p:spPr>
          <a:xfrm>
            <a:off x="2812767" y="3355263"/>
            <a:ext cx="466481" cy="604643"/>
          </a:xfrm>
          <a:prstGeom prst="downArrow">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a:t>
            </a:r>
          </a:p>
        </p:txBody>
      </p:sp>
      <p:sp>
        <p:nvSpPr>
          <p:cNvPr id="8" name="Arrow: Down 7">
            <a:extLst>
              <a:ext uri="{FF2B5EF4-FFF2-40B4-BE49-F238E27FC236}">
                <a16:creationId xmlns:a16="http://schemas.microsoft.com/office/drawing/2014/main" id="{47E0C42C-4F49-E6C6-574C-C00F49EBE901}"/>
              </a:ext>
            </a:extLst>
          </p:cNvPr>
          <p:cNvSpPr/>
          <p:nvPr/>
        </p:nvSpPr>
        <p:spPr>
          <a:xfrm>
            <a:off x="3527162" y="3355262"/>
            <a:ext cx="466481" cy="604643"/>
          </a:xfrm>
          <a:prstGeom prst="downArrow">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a:t>
            </a:r>
          </a:p>
        </p:txBody>
      </p:sp>
    </p:spTree>
    <p:extLst>
      <p:ext uri="{BB962C8B-B14F-4D97-AF65-F5344CB8AC3E}">
        <p14:creationId xmlns:p14="http://schemas.microsoft.com/office/powerpoint/2010/main" val="164424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9B035D3-485B-BF95-EC2E-7BDAC91289C3}"/>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E936BBC-77B5-6D55-E900-2A70CF7B48FB}"/>
              </a:ext>
            </a:extLst>
          </p:cNvPr>
          <p:cNvSpPr txBox="1"/>
          <p:nvPr/>
        </p:nvSpPr>
        <p:spPr>
          <a:xfrm>
            <a:off x="686974" y="638722"/>
            <a:ext cx="4989926" cy="584775"/>
          </a:xfrm>
          <a:prstGeom prst="rect">
            <a:avLst/>
          </a:prstGeom>
          <a:noFill/>
        </p:spPr>
        <p:txBody>
          <a:bodyPr wrap="square">
            <a:spAutoFit/>
          </a:bodyPr>
          <a:lstStyle/>
          <a:p>
            <a:r>
              <a:rPr lang="en-US" sz="2800" b="1">
                <a:latin typeface="Times New Roman" panose="02020603050405020304" pitchFamily="18" charset="0"/>
              </a:rPr>
              <a:t>KEYEXPANSION</a:t>
            </a:r>
            <a:r>
              <a:rPr lang="en-US" sz="3200" b="1">
                <a:latin typeface="Times New Roman" panose="02020603050405020304" pitchFamily="18" charset="0"/>
              </a:rPr>
              <a:t> : </a:t>
            </a:r>
            <a:r>
              <a:rPr lang="en-US" sz="2400" b="1">
                <a:latin typeface="Times New Roman" panose="02020603050405020304" pitchFamily="18" charset="0"/>
              </a:rPr>
              <a:t>Hàm g</a:t>
            </a:r>
            <a:endParaRPr lang="en-GB" sz="2800" b="1">
              <a:latin typeface="Times New Roman" panose="02020603050405020304" pitchFamily="18" charset="0"/>
            </a:endParaRPr>
          </a:p>
        </p:txBody>
      </p:sp>
      <p:pic>
        <p:nvPicPr>
          <p:cNvPr id="24" name="Picture 23">
            <a:extLst>
              <a:ext uri="{FF2B5EF4-FFF2-40B4-BE49-F238E27FC236}">
                <a16:creationId xmlns:a16="http://schemas.microsoft.com/office/drawing/2014/main" id="{AFC5B2F7-71E5-5F15-A450-0A3DFF905591}"/>
              </a:ext>
            </a:extLst>
          </p:cNvPr>
          <p:cNvPicPr>
            <a:picLocks noChangeAspect="1"/>
          </p:cNvPicPr>
          <p:nvPr/>
        </p:nvPicPr>
        <p:blipFill rotWithShape="1">
          <a:blip r:embed="rId2"/>
          <a:srcRect l="48900" r="1" b="12473"/>
          <a:stretch/>
        </p:blipFill>
        <p:spPr>
          <a:xfrm>
            <a:off x="8150808" y="356175"/>
            <a:ext cx="3354217" cy="6128349"/>
          </a:xfrm>
          <a:prstGeom prst="rect">
            <a:avLst/>
          </a:prstGeom>
        </p:spPr>
      </p:pic>
      <p:sp>
        <p:nvSpPr>
          <p:cNvPr id="2" name="TextBox 1">
            <a:extLst>
              <a:ext uri="{FF2B5EF4-FFF2-40B4-BE49-F238E27FC236}">
                <a16:creationId xmlns:a16="http://schemas.microsoft.com/office/drawing/2014/main" id="{4E15BA05-B04A-DAFF-F926-FF1BF41F12B8}"/>
              </a:ext>
            </a:extLst>
          </p:cNvPr>
          <p:cNvSpPr txBox="1"/>
          <p:nvPr/>
        </p:nvSpPr>
        <p:spPr>
          <a:xfrm>
            <a:off x="686974" y="1361418"/>
            <a:ext cx="5258971" cy="1062920"/>
          </a:xfrm>
          <a:prstGeom prst="rect">
            <a:avLst/>
          </a:prstGeom>
          <a:noFill/>
        </p:spPr>
        <p:txBody>
          <a:bodyPr wrap="square">
            <a:spAutoFit/>
          </a:bodyPr>
          <a:lstStyle/>
          <a:p>
            <a:pPr algn="just">
              <a:lnSpc>
                <a:spcPct val="150000"/>
              </a:lnSpc>
              <a:spcAft>
                <a:spcPts val="800"/>
              </a:spcAft>
            </a:pPr>
            <a:r>
              <a:rPr lang="en-GB" sz="2000" i="1">
                <a:effectLst/>
                <a:latin typeface="Times New Roman" panose="02020603050405020304" pitchFamily="18" charset="0"/>
                <a:ea typeface="Calibri" panose="020F0502020204030204" pitchFamily="34" charset="0"/>
                <a:cs typeface="Times New Roman" panose="02020603050405020304" pitchFamily="18" charset="0"/>
              </a:rPr>
              <a:t>Bước </a:t>
            </a:r>
            <a:r>
              <a:rPr lang="en-GB" sz="2000" i="1">
                <a:latin typeface="Times New Roman" panose="02020603050405020304" pitchFamily="18" charset="0"/>
                <a:ea typeface="Calibri" panose="020F0502020204030204" pitchFamily="34" charset="0"/>
                <a:cs typeface="Times New Roman" panose="02020603050405020304" pitchFamily="18" charset="0"/>
              </a:rPr>
              <a:t>3</a:t>
            </a:r>
            <a:r>
              <a:rPr lang="en-GB" sz="2000" i="1">
                <a:effectLst/>
                <a:latin typeface="Times New Roman" panose="02020603050405020304" pitchFamily="18" charset="0"/>
                <a:ea typeface="Calibri" panose="020F0502020204030204" pitchFamily="34" charset="0"/>
                <a:cs typeface="Times New Roman" panose="02020603050405020304" pitchFamily="18" charset="0"/>
              </a:rPr>
              <a:t>: Thực hiện phép XOR với Rcon[j]: </a:t>
            </a:r>
          </a:p>
          <a:p>
            <a:pPr algn="just">
              <a:lnSpc>
                <a:spcPct val="150000"/>
              </a:lnSpc>
              <a:spcAft>
                <a:spcPts val="800"/>
              </a:spcAft>
            </a:pPr>
            <a:r>
              <a:rPr lang="en-GB" sz="2000" i="1">
                <a:effectLst/>
                <a:latin typeface="Times New Roman" panose="02020603050405020304" pitchFamily="18" charset="0"/>
                <a:ea typeface="Calibri" panose="020F0502020204030204" pitchFamily="34" charset="0"/>
                <a:cs typeface="Times New Roman" panose="02020603050405020304" pitchFamily="18" charset="0"/>
              </a:rPr>
              <a:t>trong đó j là số vòng đang thực hiện</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2E4B3E11-7196-14A2-8FB6-C7E86C0E88DF}"/>
              </a:ext>
            </a:extLst>
          </p:cNvPr>
          <p:cNvSpPr txBox="1"/>
          <p:nvPr/>
        </p:nvSpPr>
        <p:spPr>
          <a:xfrm>
            <a:off x="686973" y="2851046"/>
            <a:ext cx="5258971" cy="458074"/>
          </a:xfrm>
          <a:prstGeom prst="rect">
            <a:avLst/>
          </a:prstGeom>
          <a:noFill/>
        </p:spPr>
        <p:txBody>
          <a:bodyPr wrap="square">
            <a:spAutoFit/>
          </a:bodyPr>
          <a:lstStyle/>
          <a:p>
            <a:pPr algn="just">
              <a:lnSpc>
                <a:spcPct val="150000"/>
              </a:lnSpc>
              <a:spcAft>
                <a:spcPts val="800"/>
              </a:spcAft>
            </a:pPr>
            <a:r>
              <a:rPr lang="en-GB" sz="1800">
                <a:effectLst/>
                <a:latin typeface="Times New Roman" panose="02020603050405020304" pitchFamily="18" charset="0"/>
                <a:ea typeface="Calibri" panose="020F0502020204030204" pitchFamily="34" charset="0"/>
                <a:cs typeface="Times New Roman" panose="02020603050405020304" pitchFamily="18" charset="0"/>
              </a:rPr>
              <a:t>Rcon[j] = </a:t>
            </a:r>
          </a:p>
        </p:txBody>
      </p:sp>
      <p:graphicFrame>
        <p:nvGraphicFramePr>
          <p:cNvPr id="9" name="Table 8">
            <a:extLst>
              <a:ext uri="{FF2B5EF4-FFF2-40B4-BE49-F238E27FC236}">
                <a16:creationId xmlns:a16="http://schemas.microsoft.com/office/drawing/2014/main" id="{5D326CC3-7BC0-D635-6806-506E98DAF855}"/>
              </a:ext>
            </a:extLst>
          </p:cNvPr>
          <p:cNvGraphicFramePr>
            <a:graphicFrameLocks noGrp="1"/>
          </p:cNvGraphicFramePr>
          <p:nvPr>
            <p:extLst>
              <p:ext uri="{D42A27DB-BD31-4B8C-83A1-F6EECF244321}">
                <p14:modId xmlns:p14="http://schemas.microsoft.com/office/powerpoint/2010/main" val="2873969831"/>
              </p:ext>
            </p:extLst>
          </p:nvPr>
        </p:nvGraphicFramePr>
        <p:xfrm>
          <a:off x="1904116" y="2720083"/>
          <a:ext cx="2980304" cy="720000"/>
        </p:xfrm>
        <a:graphic>
          <a:graphicData uri="http://schemas.openxmlformats.org/drawingml/2006/table">
            <a:tbl>
              <a:tblPr firstRow="1" bandRow="1">
                <a:tableStyleId>{5C22544A-7EE6-4342-B048-85BDC9FD1C3A}</a:tableStyleId>
              </a:tblPr>
              <a:tblGrid>
                <a:gridCol w="745076">
                  <a:extLst>
                    <a:ext uri="{9D8B030D-6E8A-4147-A177-3AD203B41FA5}">
                      <a16:colId xmlns:a16="http://schemas.microsoft.com/office/drawing/2014/main" val="2212763603"/>
                    </a:ext>
                  </a:extLst>
                </a:gridCol>
                <a:gridCol w="745076">
                  <a:extLst>
                    <a:ext uri="{9D8B030D-6E8A-4147-A177-3AD203B41FA5}">
                      <a16:colId xmlns:a16="http://schemas.microsoft.com/office/drawing/2014/main" val="3876485291"/>
                    </a:ext>
                  </a:extLst>
                </a:gridCol>
                <a:gridCol w="745076">
                  <a:extLst>
                    <a:ext uri="{9D8B030D-6E8A-4147-A177-3AD203B41FA5}">
                      <a16:colId xmlns:a16="http://schemas.microsoft.com/office/drawing/2014/main" val="4239527685"/>
                    </a:ext>
                  </a:extLst>
                </a:gridCol>
                <a:gridCol w="745076">
                  <a:extLst>
                    <a:ext uri="{9D8B030D-6E8A-4147-A177-3AD203B41FA5}">
                      <a16:colId xmlns:a16="http://schemas.microsoft.com/office/drawing/2014/main" val="1832146126"/>
                    </a:ext>
                  </a:extLst>
                </a:gridCol>
              </a:tblGrid>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RC[j]</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00</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00</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00</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812375"/>
                  </a:ext>
                </a:extLst>
              </a:tr>
            </a:tbl>
          </a:graphicData>
        </a:graphic>
      </p:graphicFrame>
      <p:sp>
        <p:nvSpPr>
          <p:cNvPr id="13" name="TextBox 12">
            <a:extLst>
              <a:ext uri="{FF2B5EF4-FFF2-40B4-BE49-F238E27FC236}">
                <a16:creationId xmlns:a16="http://schemas.microsoft.com/office/drawing/2014/main" id="{C1C5A117-5390-7CC8-8659-5ACB9B9E73FA}"/>
              </a:ext>
            </a:extLst>
          </p:cNvPr>
          <p:cNvSpPr txBox="1"/>
          <p:nvPr/>
        </p:nvSpPr>
        <p:spPr>
          <a:xfrm>
            <a:off x="686972" y="3735828"/>
            <a:ext cx="5258971" cy="1062920"/>
          </a:xfrm>
          <a:prstGeom prst="rect">
            <a:avLst/>
          </a:prstGeom>
          <a:noFill/>
        </p:spPr>
        <p:txBody>
          <a:bodyPr wrap="square">
            <a:spAutoFit/>
          </a:bodyPr>
          <a:lstStyle/>
          <a:p>
            <a:pPr marL="342900" indent="-342900" algn="just">
              <a:lnSpc>
                <a:spcPct val="150000"/>
              </a:lnSpc>
              <a:spcAft>
                <a:spcPts val="800"/>
              </a:spcAft>
              <a:buFont typeface="Wingdings" panose="05000000000000000000" pitchFamily="2" charset="2"/>
              <a:buChar char="q"/>
            </a:pPr>
            <a:r>
              <a:rPr lang="en-GB" sz="2000">
                <a:effectLst/>
                <a:latin typeface="Times New Roman" panose="02020603050405020304" pitchFamily="18" charset="0"/>
                <a:ea typeface="Calibri" panose="020F0502020204030204" pitchFamily="34" charset="0"/>
                <a:cs typeface="Times New Roman" panose="02020603050405020304" pitchFamily="18" charset="0"/>
              </a:rPr>
              <a:t>RC[1] = 1</a:t>
            </a:r>
          </a:p>
          <a:p>
            <a:pPr marL="342900" indent="-342900" algn="just">
              <a:lnSpc>
                <a:spcPct val="150000"/>
              </a:lnSpc>
              <a:spcAft>
                <a:spcPts val="800"/>
              </a:spcAft>
              <a:buFont typeface="Wingdings" panose="05000000000000000000" pitchFamily="2" charset="2"/>
              <a:buChar char="q"/>
            </a:pPr>
            <a:r>
              <a:rPr lang="en-GB" sz="2000">
                <a:latin typeface="Times New Roman" panose="02020603050405020304" pitchFamily="18" charset="0"/>
                <a:ea typeface="Calibri" panose="020F0502020204030204" pitchFamily="34" charset="0"/>
                <a:cs typeface="Times New Roman" panose="02020603050405020304" pitchFamily="18" charset="0"/>
              </a:rPr>
              <a:t>RC[j] = 2 * RC[j – 1] </a:t>
            </a:r>
          </a:p>
        </p:txBody>
      </p:sp>
      <p:sp>
        <p:nvSpPr>
          <p:cNvPr id="15" name="TextBox 14">
            <a:extLst>
              <a:ext uri="{FF2B5EF4-FFF2-40B4-BE49-F238E27FC236}">
                <a16:creationId xmlns:a16="http://schemas.microsoft.com/office/drawing/2014/main" id="{ED50DB2E-EFA2-4D66-C24E-487796FDB955}"/>
              </a:ext>
            </a:extLst>
          </p:cNvPr>
          <p:cNvSpPr txBox="1"/>
          <p:nvPr/>
        </p:nvSpPr>
        <p:spPr>
          <a:xfrm>
            <a:off x="1498462" y="6146763"/>
            <a:ext cx="6096000" cy="458074"/>
          </a:xfrm>
          <a:prstGeom prst="rect">
            <a:avLst/>
          </a:prstGeom>
          <a:noFill/>
        </p:spPr>
        <p:txBody>
          <a:bodyPr wrap="square">
            <a:spAutoFit/>
          </a:bodyPr>
          <a:lstStyle/>
          <a:p>
            <a:pPr marL="285750" indent="-285750" algn="just">
              <a:lnSpc>
                <a:spcPct val="150000"/>
              </a:lnSpc>
              <a:spcAft>
                <a:spcPts val="800"/>
              </a:spcAft>
              <a:buFont typeface="Times New Roman" panose="02020603050405020304" pitchFamily="18" charset="0"/>
              <a:buChar char="⁂"/>
            </a:pPr>
            <a:r>
              <a:rPr lang="en-GB">
                <a:latin typeface="Times New Roman" panose="02020603050405020304" pitchFamily="18" charset="0"/>
                <a:ea typeface="Calibri" panose="020F0502020204030204" pitchFamily="34" charset="0"/>
                <a:cs typeface="Times New Roman" panose="02020603050405020304" pitchFamily="18" charset="0"/>
              </a:rPr>
              <a:t>L</a:t>
            </a:r>
            <a:r>
              <a:rPr lang="en-GB" sz="1800">
                <a:latin typeface="Times New Roman" panose="02020603050405020304" pitchFamily="18" charset="0"/>
                <a:ea typeface="Calibri" panose="020F0502020204030204" pitchFamily="34" charset="0"/>
                <a:cs typeface="Times New Roman" panose="02020603050405020304" pitchFamily="18" charset="0"/>
              </a:rPr>
              <a:t>ưu ý rằng phép nhân được thực hiện trên trường GF(2</a:t>
            </a:r>
            <a:r>
              <a:rPr lang="en-GB" sz="1800" baseline="30000">
                <a:latin typeface="Times New Roman" panose="02020603050405020304" pitchFamily="18" charset="0"/>
                <a:ea typeface="Calibri" panose="020F0502020204030204" pitchFamily="34" charset="0"/>
                <a:cs typeface="Times New Roman" panose="02020603050405020304" pitchFamily="18" charset="0"/>
              </a:rPr>
              <a:t>8</a:t>
            </a:r>
            <a:r>
              <a:rPr lang="en-GB" sz="1800">
                <a:latin typeface="Times New Roman" panose="02020603050405020304" pitchFamily="18" charset="0"/>
                <a:ea typeface="Calibri" panose="020F0502020204030204" pitchFamily="34" charset="0"/>
                <a:cs typeface="Times New Roman" panose="02020603050405020304" pitchFamily="18" charset="0"/>
              </a:rPr>
              <a:t>)</a:t>
            </a:r>
          </a:p>
        </p:txBody>
      </p:sp>
      <p:graphicFrame>
        <p:nvGraphicFramePr>
          <p:cNvPr id="16" name="Table 15">
            <a:extLst>
              <a:ext uri="{FF2B5EF4-FFF2-40B4-BE49-F238E27FC236}">
                <a16:creationId xmlns:a16="http://schemas.microsoft.com/office/drawing/2014/main" id="{CA6AAAB8-C758-83BE-E7F7-EFA7F106F082}"/>
              </a:ext>
            </a:extLst>
          </p:cNvPr>
          <p:cNvGraphicFramePr>
            <a:graphicFrameLocks noGrp="1"/>
          </p:cNvGraphicFramePr>
          <p:nvPr>
            <p:extLst>
              <p:ext uri="{D42A27DB-BD31-4B8C-83A1-F6EECF244321}">
                <p14:modId xmlns:p14="http://schemas.microsoft.com/office/powerpoint/2010/main" val="3840694019"/>
              </p:ext>
            </p:extLst>
          </p:nvPr>
        </p:nvGraphicFramePr>
        <p:xfrm>
          <a:off x="792454" y="4945922"/>
          <a:ext cx="7157747" cy="1273356"/>
        </p:xfrm>
        <a:graphic>
          <a:graphicData uri="http://schemas.openxmlformats.org/drawingml/2006/table">
            <a:tbl>
              <a:tblPr firstRow="1" firstCol="1" bandRow="1">
                <a:tableStyleId>{5C22544A-7EE6-4342-B048-85BDC9FD1C3A}</a:tableStyleId>
              </a:tblPr>
              <a:tblGrid>
                <a:gridCol w="744246">
                  <a:extLst>
                    <a:ext uri="{9D8B030D-6E8A-4147-A177-3AD203B41FA5}">
                      <a16:colId xmlns:a16="http://schemas.microsoft.com/office/drawing/2014/main" val="911973444"/>
                    </a:ext>
                  </a:extLst>
                </a:gridCol>
                <a:gridCol w="556152">
                  <a:extLst>
                    <a:ext uri="{9D8B030D-6E8A-4147-A177-3AD203B41FA5}">
                      <a16:colId xmlns:a16="http://schemas.microsoft.com/office/drawing/2014/main" val="2523256268"/>
                    </a:ext>
                  </a:extLst>
                </a:gridCol>
                <a:gridCol w="650199">
                  <a:extLst>
                    <a:ext uri="{9D8B030D-6E8A-4147-A177-3AD203B41FA5}">
                      <a16:colId xmlns:a16="http://schemas.microsoft.com/office/drawing/2014/main" val="2672997567"/>
                    </a:ext>
                  </a:extLst>
                </a:gridCol>
                <a:gridCol w="650199">
                  <a:extLst>
                    <a:ext uri="{9D8B030D-6E8A-4147-A177-3AD203B41FA5}">
                      <a16:colId xmlns:a16="http://schemas.microsoft.com/office/drawing/2014/main" val="1767006698"/>
                    </a:ext>
                  </a:extLst>
                </a:gridCol>
                <a:gridCol w="650993">
                  <a:extLst>
                    <a:ext uri="{9D8B030D-6E8A-4147-A177-3AD203B41FA5}">
                      <a16:colId xmlns:a16="http://schemas.microsoft.com/office/drawing/2014/main" val="3337200932"/>
                    </a:ext>
                  </a:extLst>
                </a:gridCol>
                <a:gridCol w="650993">
                  <a:extLst>
                    <a:ext uri="{9D8B030D-6E8A-4147-A177-3AD203B41FA5}">
                      <a16:colId xmlns:a16="http://schemas.microsoft.com/office/drawing/2014/main" val="1072678040"/>
                    </a:ext>
                  </a:extLst>
                </a:gridCol>
                <a:gridCol w="650993">
                  <a:extLst>
                    <a:ext uri="{9D8B030D-6E8A-4147-A177-3AD203B41FA5}">
                      <a16:colId xmlns:a16="http://schemas.microsoft.com/office/drawing/2014/main" val="3184938223"/>
                    </a:ext>
                  </a:extLst>
                </a:gridCol>
                <a:gridCol w="650993">
                  <a:extLst>
                    <a:ext uri="{9D8B030D-6E8A-4147-A177-3AD203B41FA5}">
                      <a16:colId xmlns:a16="http://schemas.microsoft.com/office/drawing/2014/main" val="1472394955"/>
                    </a:ext>
                  </a:extLst>
                </a:gridCol>
                <a:gridCol w="650993">
                  <a:extLst>
                    <a:ext uri="{9D8B030D-6E8A-4147-A177-3AD203B41FA5}">
                      <a16:colId xmlns:a16="http://schemas.microsoft.com/office/drawing/2014/main" val="2349251020"/>
                    </a:ext>
                  </a:extLst>
                </a:gridCol>
                <a:gridCol w="650993">
                  <a:extLst>
                    <a:ext uri="{9D8B030D-6E8A-4147-A177-3AD203B41FA5}">
                      <a16:colId xmlns:a16="http://schemas.microsoft.com/office/drawing/2014/main" val="320746594"/>
                    </a:ext>
                  </a:extLst>
                </a:gridCol>
                <a:gridCol w="650993">
                  <a:extLst>
                    <a:ext uri="{9D8B030D-6E8A-4147-A177-3AD203B41FA5}">
                      <a16:colId xmlns:a16="http://schemas.microsoft.com/office/drawing/2014/main" val="797383692"/>
                    </a:ext>
                  </a:extLst>
                </a:gridCol>
              </a:tblGrid>
              <a:tr h="636678">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j</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8014702"/>
                  </a:ext>
                </a:extLst>
              </a:tr>
              <a:tr h="636678">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RC[j]</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01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02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04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08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20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40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80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1B</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36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8006716"/>
                  </a:ext>
                </a:extLst>
              </a:tr>
            </a:tbl>
          </a:graphicData>
        </a:graphic>
      </p:graphicFrame>
    </p:spTree>
    <p:extLst>
      <p:ext uri="{BB962C8B-B14F-4D97-AF65-F5344CB8AC3E}">
        <p14:creationId xmlns:p14="http://schemas.microsoft.com/office/powerpoint/2010/main" val="420010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9B035D3-485B-BF95-EC2E-7BDAC91289C3}"/>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E936BBC-77B5-6D55-E900-2A70CF7B48FB}"/>
              </a:ext>
            </a:extLst>
          </p:cNvPr>
          <p:cNvSpPr txBox="1"/>
          <p:nvPr/>
        </p:nvSpPr>
        <p:spPr>
          <a:xfrm>
            <a:off x="686974" y="638722"/>
            <a:ext cx="4989926" cy="584775"/>
          </a:xfrm>
          <a:prstGeom prst="rect">
            <a:avLst/>
          </a:prstGeom>
          <a:noFill/>
        </p:spPr>
        <p:txBody>
          <a:bodyPr wrap="square">
            <a:spAutoFit/>
          </a:bodyPr>
          <a:lstStyle/>
          <a:p>
            <a:r>
              <a:rPr lang="en-US" sz="2800" b="1">
                <a:latin typeface="Times New Roman" panose="02020603050405020304" pitchFamily="18" charset="0"/>
              </a:rPr>
              <a:t>KEYEXPANSION</a:t>
            </a:r>
            <a:r>
              <a:rPr lang="en-US" sz="3200" b="1">
                <a:latin typeface="Times New Roman" panose="02020603050405020304" pitchFamily="18" charset="0"/>
              </a:rPr>
              <a:t> : </a:t>
            </a:r>
            <a:r>
              <a:rPr lang="en-US" sz="2400" b="1">
                <a:latin typeface="Times New Roman" panose="02020603050405020304" pitchFamily="18" charset="0"/>
              </a:rPr>
              <a:t>Hàm g</a:t>
            </a:r>
            <a:endParaRPr lang="en-GB" sz="2800" b="1">
              <a:latin typeface="Times New Roman" panose="02020603050405020304" pitchFamily="18" charset="0"/>
            </a:endParaRPr>
          </a:p>
        </p:txBody>
      </p:sp>
      <p:pic>
        <p:nvPicPr>
          <p:cNvPr id="24" name="Picture 23">
            <a:extLst>
              <a:ext uri="{FF2B5EF4-FFF2-40B4-BE49-F238E27FC236}">
                <a16:creationId xmlns:a16="http://schemas.microsoft.com/office/drawing/2014/main" id="{AFC5B2F7-71E5-5F15-A450-0A3DFF905591}"/>
              </a:ext>
            </a:extLst>
          </p:cNvPr>
          <p:cNvPicPr>
            <a:picLocks noChangeAspect="1"/>
          </p:cNvPicPr>
          <p:nvPr/>
        </p:nvPicPr>
        <p:blipFill rotWithShape="1">
          <a:blip r:embed="rId2"/>
          <a:srcRect l="48900" r="1" b="12473"/>
          <a:stretch/>
        </p:blipFill>
        <p:spPr>
          <a:xfrm>
            <a:off x="8150808" y="356175"/>
            <a:ext cx="3354217" cy="6128349"/>
          </a:xfrm>
          <a:prstGeom prst="rect">
            <a:avLst/>
          </a:prstGeom>
        </p:spPr>
      </p:pic>
      <p:sp>
        <p:nvSpPr>
          <p:cNvPr id="2" name="TextBox 1">
            <a:extLst>
              <a:ext uri="{FF2B5EF4-FFF2-40B4-BE49-F238E27FC236}">
                <a16:creationId xmlns:a16="http://schemas.microsoft.com/office/drawing/2014/main" id="{4E15BA05-B04A-DAFF-F926-FF1BF41F12B8}"/>
              </a:ext>
            </a:extLst>
          </p:cNvPr>
          <p:cNvSpPr txBox="1"/>
          <p:nvPr/>
        </p:nvSpPr>
        <p:spPr>
          <a:xfrm>
            <a:off x="686974" y="1361418"/>
            <a:ext cx="6475826" cy="1062599"/>
          </a:xfrm>
          <a:prstGeom prst="rect">
            <a:avLst/>
          </a:prstGeom>
          <a:noFill/>
        </p:spPr>
        <p:txBody>
          <a:bodyPr wrap="square">
            <a:spAutoFit/>
          </a:bodyPr>
          <a:lstStyle/>
          <a:p>
            <a:pPr algn="just">
              <a:lnSpc>
                <a:spcPct val="150000"/>
              </a:lnSpc>
              <a:spcAft>
                <a:spcPts val="800"/>
              </a:spcAft>
            </a:pPr>
            <a:r>
              <a:rPr lang="en-GB" sz="2000" i="1">
                <a:effectLst/>
                <a:latin typeface="Times New Roman" panose="02020603050405020304" pitchFamily="18" charset="0"/>
                <a:ea typeface="Calibri" panose="020F0502020204030204" pitchFamily="34" charset="0"/>
                <a:cs typeface="Times New Roman" panose="02020603050405020304" pitchFamily="18" charset="0"/>
              </a:rPr>
              <a:t>Bước </a:t>
            </a:r>
            <a:r>
              <a:rPr lang="en-GB" sz="2000" i="1">
                <a:latin typeface="Times New Roman" panose="02020603050405020304" pitchFamily="18" charset="0"/>
                <a:ea typeface="Calibri" panose="020F0502020204030204" pitchFamily="34" charset="0"/>
                <a:cs typeface="Times New Roman" panose="02020603050405020304" pitchFamily="18" charset="0"/>
              </a:rPr>
              <a:t>3</a:t>
            </a:r>
            <a:r>
              <a:rPr lang="en-GB" sz="2000" i="1">
                <a:effectLst/>
                <a:latin typeface="Times New Roman" panose="02020603050405020304" pitchFamily="18" charset="0"/>
                <a:ea typeface="Calibri" panose="020F0502020204030204" pitchFamily="34" charset="0"/>
                <a:cs typeface="Times New Roman" panose="02020603050405020304" pitchFamily="18" charset="0"/>
              </a:rPr>
              <a:t>: Thực hiện phép XOR với Rcon[j]: </a:t>
            </a:r>
          </a:p>
          <a:p>
            <a:pPr algn="just">
              <a:lnSpc>
                <a:spcPct val="150000"/>
              </a:lnSpc>
              <a:spcAft>
                <a:spcPts val="800"/>
              </a:spcAft>
            </a:pPr>
            <a:r>
              <a:rPr lang="en-GB" sz="2000" i="1">
                <a:latin typeface="Times New Roman" panose="02020603050405020304" pitchFamily="18" charset="0"/>
                <a:ea typeface="Calibri" panose="020F0502020204030204" pitchFamily="34" charset="0"/>
                <a:cs typeface="Times New Roman" panose="02020603050405020304" pitchFamily="18" charset="0"/>
              </a:rPr>
              <a:t>Giả sử đang thực hiện sinh khoá con ở vòng lặp số 1 </a:t>
            </a:r>
            <a:r>
              <a:rPr lang="en-GB" sz="2000" i="1">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j = 1</a:t>
            </a:r>
            <a:endParaRPr lang="en-GB" sz="2000" i="1">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2E72D9AC-8EEB-D082-EB16-15257D9C9560}"/>
              </a:ext>
            </a:extLst>
          </p:cNvPr>
          <p:cNvGraphicFramePr>
            <a:graphicFrameLocks noGrp="1"/>
          </p:cNvGraphicFramePr>
          <p:nvPr>
            <p:extLst>
              <p:ext uri="{D42A27DB-BD31-4B8C-83A1-F6EECF244321}">
                <p14:modId xmlns:p14="http://schemas.microsoft.com/office/powerpoint/2010/main" val="4083655643"/>
              </p:ext>
            </p:extLst>
          </p:nvPr>
        </p:nvGraphicFramePr>
        <p:xfrm>
          <a:off x="2391019" y="2709000"/>
          <a:ext cx="2880000" cy="72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212763603"/>
                    </a:ext>
                  </a:extLst>
                </a:gridCol>
                <a:gridCol w="720000">
                  <a:extLst>
                    <a:ext uri="{9D8B030D-6E8A-4147-A177-3AD203B41FA5}">
                      <a16:colId xmlns:a16="http://schemas.microsoft.com/office/drawing/2014/main" val="3876485291"/>
                    </a:ext>
                  </a:extLst>
                </a:gridCol>
                <a:gridCol w="720000">
                  <a:extLst>
                    <a:ext uri="{9D8B030D-6E8A-4147-A177-3AD203B41FA5}">
                      <a16:colId xmlns:a16="http://schemas.microsoft.com/office/drawing/2014/main" val="4239527685"/>
                    </a:ext>
                  </a:extLst>
                </a:gridCol>
                <a:gridCol w="720000">
                  <a:extLst>
                    <a:ext uri="{9D8B030D-6E8A-4147-A177-3AD203B41FA5}">
                      <a16:colId xmlns:a16="http://schemas.microsoft.com/office/drawing/2014/main" val="1832146126"/>
                    </a:ext>
                  </a:extLst>
                </a:gridCol>
              </a:tblGrid>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01</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8A</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84</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EB</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812375"/>
                  </a:ext>
                </a:extLst>
              </a:tr>
            </a:tbl>
          </a:graphicData>
        </a:graphic>
      </p:graphicFrame>
      <p:graphicFrame>
        <p:nvGraphicFramePr>
          <p:cNvPr id="5" name="Table 4">
            <a:extLst>
              <a:ext uri="{FF2B5EF4-FFF2-40B4-BE49-F238E27FC236}">
                <a16:creationId xmlns:a16="http://schemas.microsoft.com/office/drawing/2014/main" id="{54CCF6DA-6DE5-1338-5F6E-1773D19B0E73}"/>
              </a:ext>
            </a:extLst>
          </p:cNvPr>
          <p:cNvGraphicFramePr>
            <a:graphicFrameLocks noGrp="1"/>
          </p:cNvGraphicFramePr>
          <p:nvPr>
            <p:extLst>
              <p:ext uri="{D42A27DB-BD31-4B8C-83A1-F6EECF244321}">
                <p14:modId xmlns:p14="http://schemas.microsoft.com/office/powerpoint/2010/main" val="3431018011"/>
              </p:ext>
            </p:extLst>
          </p:nvPr>
        </p:nvGraphicFramePr>
        <p:xfrm>
          <a:off x="2390914" y="3968543"/>
          <a:ext cx="2880000" cy="72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212763603"/>
                    </a:ext>
                  </a:extLst>
                </a:gridCol>
                <a:gridCol w="720000">
                  <a:extLst>
                    <a:ext uri="{9D8B030D-6E8A-4147-A177-3AD203B41FA5}">
                      <a16:colId xmlns:a16="http://schemas.microsoft.com/office/drawing/2014/main" val="3876485291"/>
                    </a:ext>
                  </a:extLst>
                </a:gridCol>
                <a:gridCol w="720000">
                  <a:extLst>
                    <a:ext uri="{9D8B030D-6E8A-4147-A177-3AD203B41FA5}">
                      <a16:colId xmlns:a16="http://schemas.microsoft.com/office/drawing/2014/main" val="4239527685"/>
                    </a:ext>
                  </a:extLst>
                </a:gridCol>
                <a:gridCol w="720000">
                  <a:extLst>
                    <a:ext uri="{9D8B030D-6E8A-4147-A177-3AD203B41FA5}">
                      <a16:colId xmlns:a16="http://schemas.microsoft.com/office/drawing/2014/main" val="1832146126"/>
                    </a:ext>
                  </a:extLst>
                </a:gridCol>
              </a:tblGrid>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01</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00</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00</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00</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812375"/>
                  </a:ext>
                </a:extLst>
              </a:tr>
            </a:tbl>
          </a:graphicData>
        </a:graphic>
      </p:graphicFrame>
      <p:sp>
        <p:nvSpPr>
          <p:cNvPr id="6" name="TextBox 5">
            <a:extLst>
              <a:ext uri="{FF2B5EF4-FFF2-40B4-BE49-F238E27FC236}">
                <a16:creationId xmlns:a16="http://schemas.microsoft.com/office/drawing/2014/main" id="{7C69A328-633C-B449-826A-954A95D8FF8B}"/>
              </a:ext>
            </a:extLst>
          </p:cNvPr>
          <p:cNvSpPr txBox="1"/>
          <p:nvPr/>
        </p:nvSpPr>
        <p:spPr>
          <a:xfrm>
            <a:off x="1093373" y="4087977"/>
            <a:ext cx="5258971" cy="458074"/>
          </a:xfrm>
          <a:prstGeom prst="rect">
            <a:avLst/>
          </a:prstGeom>
          <a:noFill/>
        </p:spPr>
        <p:txBody>
          <a:bodyPr wrap="square">
            <a:spAutoFit/>
          </a:bodyPr>
          <a:lstStyle/>
          <a:p>
            <a:pPr algn="just">
              <a:lnSpc>
                <a:spcPct val="150000"/>
              </a:lnSpc>
              <a:spcAft>
                <a:spcPts val="800"/>
              </a:spcAft>
            </a:pPr>
            <a:r>
              <a:rPr lang="en-GB" sz="1800">
                <a:effectLst/>
                <a:latin typeface="Times New Roman" panose="02020603050405020304" pitchFamily="18" charset="0"/>
                <a:ea typeface="Calibri" panose="020F0502020204030204" pitchFamily="34" charset="0"/>
                <a:cs typeface="Times New Roman" panose="02020603050405020304" pitchFamily="18" charset="0"/>
              </a:rPr>
              <a:t>Rcon[1] =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3E98716-AE60-9A1D-5F2D-61075098A083}"/>
                  </a:ext>
                </a:extLst>
              </p:cNvPr>
              <p:cNvSpPr txBox="1"/>
              <p:nvPr/>
            </p:nvSpPr>
            <p:spPr>
              <a:xfrm>
                <a:off x="3513278" y="3477939"/>
                <a:ext cx="63527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smtClean="0">
                          <a:latin typeface="Cambria Math" panose="02040503050406030204" pitchFamily="18" charset="0"/>
                        </a:rPr>
                        <m:t>⊕</m:t>
                      </m:r>
                    </m:oMath>
                  </m:oMathPara>
                </a14:m>
                <a:endParaRPr lang="en-GB" sz="2800"/>
              </a:p>
            </p:txBody>
          </p:sp>
        </mc:Choice>
        <mc:Fallback xmlns="">
          <p:sp>
            <p:nvSpPr>
              <p:cNvPr id="8" name="TextBox 7">
                <a:extLst>
                  <a:ext uri="{FF2B5EF4-FFF2-40B4-BE49-F238E27FC236}">
                    <a16:creationId xmlns:a16="http://schemas.microsoft.com/office/drawing/2014/main" id="{F3E98716-AE60-9A1D-5F2D-61075098A083}"/>
                  </a:ext>
                </a:extLst>
              </p:cNvPr>
              <p:cNvSpPr txBox="1">
                <a:spLocks noRot="1" noChangeAspect="1" noMove="1" noResize="1" noEditPoints="1" noAdjustHandles="1" noChangeArrowheads="1" noChangeShapeType="1" noTextEdit="1"/>
              </p:cNvSpPr>
              <p:nvPr/>
            </p:nvSpPr>
            <p:spPr>
              <a:xfrm>
                <a:off x="3513278" y="3477939"/>
                <a:ext cx="635272" cy="430887"/>
              </a:xfrm>
              <a:prstGeom prst="rect">
                <a:avLst/>
              </a:prstGeom>
              <a:blipFill>
                <a:blip r:embed="rId3"/>
                <a:stretch>
                  <a:fillRect/>
                </a:stretch>
              </a:blipFill>
            </p:spPr>
            <p:txBody>
              <a:bodyPr/>
              <a:lstStyle/>
              <a:p>
                <a:r>
                  <a:rPr lang="en-GB">
                    <a:noFill/>
                  </a:rPr>
                  <a:t> </a:t>
                </a:r>
              </a:p>
            </p:txBody>
          </p:sp>
        </mc:Fallback>
      </mc:AlternateContent>
      <p:graphicFrame>
        <p:nvGraphicFramePr>
          <p:cNvPr id="10" name="Table 9">
            <a:extLst>
              <a:ext uri="{FF2B5EF4-FFF2-40B4-BE49-F238E27FC236}">
                <a16:creationId xmlns:a16="http://schemas.microsoft.com/office/drawing/2014/main" id="{539D3D1F-5413-A880-758F-A8CDF7A048CD}"/>
              </a:ext>
            </a:extLst>
          </p:cNvPr>
          <p:cNvGraphicFramePr>
            <a:graphicFrameLocks noGrp="1"/>
          </p:cNvGraphicFramePr>
          <p:nvPr>
            <p:extLst>
              <p:ext uri="{D42A27DB-BD31-4B8C-83A1-F6EECF244321}">
                <p14:modId xmlns:p14="http://schemas.microsoft.com/office/powerpoint/2010/main" val="2117552967"/>
              </p:ext>
            </p:extLst>
          </p:nvPr>
        </p:nvGraphicFramePr>
        <p:xfrm>
          <a:off x="2390861" y="5318314"/>
          <a:ext cx="2880000" cy="72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212763603"/>
                    </a:ext>
                  </a:extLst>
                </a:gridCol>
                <a:gridCol w="720000">
                  <a:extLst>
                    <a:ext uri="{9D8B030D-6E8A-4147-A177-3AD203B41FA5}">
                      <a16:colId xmlns:a16="http://schemas.microsoft.com/office/drawing/2014/main" val="3876485291"/>
                    </a:ext>
                  </a:extLst>
                </a:gridCol>
                <a:gridCol w="720000">
                  <a:extLst>
                    <a:ext uri="{9D8B030D-6E8A-4147-A177-3AD203B41FA5}">
                      <a16:colId xmlns:a16="http://schemas.microsoft.com/office/drawing/2014/main" val="4239527685"/>
                    </a:ext>
                  </a:extLst>
                </a:gridCol>
                <a:gridCol w="720000">
                  <a:extLst>
                    <a:ext uri="{9D8B030D-6E8A-4147-A177-3AD203B41FA5}">
                      <a16:colId xmlns:a16="http://schemas.microsoft.com/office/drawing/2014/main" val="1832146126"/>
                    </a:ext>
                  </a:extLst>
                </a:gridCol>
              </a:tblGrid>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00</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8A</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84</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EB</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812375"/>
                  </a:ext>
                </a:extLst>
              </a:tr>
            </a:tbl>
          </a:graphicData>
        </a:graphic>
      </p:graphicFrame>
      <p:sp>
        <p:nvSpPr>
          <p:cNvPr id="12" name="Arrow: Down 11">
            <a:extLst>
              <a:ext uri="{FF2B5EF4-FFF2-40B4-BE49-F238E27FC236}">
                <a16:creationId xmlns:a16="http://schemas.microsoft.com/office/drawing/2014/main" id="{F09B1C50-D72A-7583-55E2-F5E8DA5B9FEE}"/>
              </a:ext>
            </a:extLst>
          </p:cNvPr>
          <p:cNvSpPr/>
          <p:nvPr/>
        </p:nvSpPr>
        <p:spPr>
          <a:xfrm>
            <a:off x="3619500" y="4826000"/>
            <a:ext cx="421693" cy="349822"/>
          </a:xfrm>
          <a:prstGeom prst="downArrow">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5299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9B035D3-485B-BF95-EC2E-7BDAC91289C3}"/>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6">
            <a:extLst>
              <a:ext uri="{FF2B5EF4-FFF2-40B4-BE49-F238E27FC236}">
                <a16:creationId xmlns:a16="http://schemas.microsoft.com/office/drawing/2014/main" id="{45817855-53E7-0D0B-5E96-929E6069DD3D}"/>
              </a:ext>
            </a:extLst>
          </p:cNvPr>
          <p:cNvSpPr>
            <a:spLocks noChangeArrowheads="1"/>
          </p:cNvSpPr>
          <p:nvPr/>
        </p:nvSpPr>
        <p:spPr bwMode="auto">
          <a:xfrm>
            <a:off x="5016500" y="41894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DE936BBC-77B5-6D55-E900-2A70CF7B48FB}"/>
              </a:ext>
            </a:extLst>
          </p:cNvPr>
          <p:cNvSpPr txBox="1"/>
          <p:nvPr/>
        </p:nvSpPr>
        <p:spPr>
          <a:xfrm>
            <a:off x="686974" y="638722"/>
            <a:ext cx="4176708" cy="523220"/>
          </a:xfrm>
          <a:prstGeom prst="rect">
            <a:avLst/>
          </a:prstGeom>
          <a:noFill/>
        </p:spPr>
        <p:txBody>
          <a:bodyPr wrap="square">
            <a:spAutoFit/>
          </a:bodyPr>
          <a:lstStyle/>
          <a:p>
            <a:r>
              <a:rPr lang="en-US" sz="2800" b="1">
                <a:latin typeface="Times New Roman" panose="02020603050405020304" pitchFamily="18" charset="0"/>
              </a:rPr>
              <a:t>KEYEXPANSION</a:t>
            </a:r>
            <a:endParaRPr lang="en-GB" sz="2800" b="1">
              <a:latin typeface="Times New Roman" panose="02020603050405020304" pitchFamily="18" charset="0"/>
            </a:endParaRPr>
          </a:p>
        </p:txBody>
      </p:sp>
      <p:pic>
        <p:nvPicPr>
          <p:cNvPr id="12" name="Picture 11">
            <a:extLst>
              <a:ext uri="{FF2B5EF4-FFF2-40B4-BE49-F238E27FC236}">
                <a16:creationId xmlns:a16="http://schemas.microsoft.com/office/drawing/2014/main" id="{5B3F866B-F9F1-12BB-7A2B-46296C9C5B2B}"/>
              </a:ext>
            </a:extLst>
          </p:cNvPr>
          <p:cNvPicPr>
            <a:picLocks noChangeAspect="1"/>
          </p:cNvPicPr>
          <p:nvPr/>
        </p:nvPicPr>
        <p:blipFill rotWithShape="1">
          <a:blip r:embed="rId2"/>
          <a:srcRect t="35753" r="50675" b="34833"/>
          <a:stretch/>
        </p:blipFill>
        <p:spPr>
          <a:xfrm>
            <a:off x="592283" y="2021891"/>
            <a:ext cx="4424217" cy="2814217"/>
          </a:xfrm>
          <a:prstGeom prst="rect">
            <a:avLst/>
          </a:prstGeom>
        </p:spPr>
      </p:pic>
      <p:sp>
        <p:nvSpPr>
          <p:cNvPr id="13" name="TextBox 12">
            <a:extLst>
              <a:ext uri="{FF2B5EF4-FFF2-40B4-BE49-F238E27FC236}">
                <a16:creationId xmlns:a16="http://schemas.microsoft.com/office/drawing/2014/main" id="{792A5721-79A9-0829-E1BD-FCD512BC0EA4}"/>
              </a:ext>
            </a:extLst>
          </p:cNvPr>
          <p:cNvSpPr txBox="1"/>
          <p:nvPr/>
        </p:nvSpPr>
        <p:spPr>
          <a:xfrm>
            <a:off x="686973" y="1391479"/>
            <a:ext cx="4552683" cy="400110"/>
          </a:xfrm>
          <a:prstGeom prst="rect">
            <a:avLst/>
          </a:prstGeom>
          <a:noFill/>
        </p:spPr>
        <p:txBody>
          <a:bodyPr wrap="square">
            <a:spAutoFit/>
          </a:bodyPr>
          <a:lstStyle/>
          <a:p>
            <a:r>
              <a:rPr lang="en-US" sz="2000">
                <a:latin typeface="Times New Roman" panose="02020603050405020304" pitchFamily="18" charset="0"/>
              </a:rPr>
              <a:t>Sau khi W3 thực thi xong hàm g </a:t>
            </a:r>
            <a:r>
              <a:rPr lang="en-US" sz="2000">
                <a:latin typeface="Times New Roman" panose="02020603050405020304" pitchFamily="18" charset="0"/>
                <a:sym typeface="Wingdings" panose="05000000000000000000" pitchFamily="2" charset="2"/>
              </a:rPr>
              <a:t> W’</a:t>
            </a:r>
            <a:endParaRPr lang="en-GB" sz="2000">
              <a:latin typeface="Times New Roman" panose="02020603050405020304" pitchFamily="18" charset="0"/>
            </a:endParaRPr>
          </a:p>
        </p:txBody>
      </p:sp>
      <p:sp>
        <p:nvSpPr>
          <p:cNvPr id="14" name="TextBox 13">
            <a:extLst>
              <a:ext uri="{FF2B5EF4-FFF2-40B4-BE49-F238E27FC236}">
                <a16:creationId xmlns:a16="http://schemas.microsoft.com/office/drawing/2014/main" id="{F85CB984-89A5-0E20-2370-CAC47D5CC391}"/>
              </a:ext>
            </a:extLst>
          </p:cNvPr>
          <p:cNvSpPr txBox="1"/>
          <p:nvPr/>
        </p:nvSpPr>
        <p:spPr>
          <a:xfrm>
            <a:off x="3355793" y="4189413"/>
            <a:ext cx="1429880" cy="461665"/>
          </a:xfrm>
          <a:prstGeom prst="rect">
            <a:avLst/>
          </a:prstGeom>
          <a:noFill/>
        </p:spPr>
        <p:txBody>
          <a:bodyPr wrap="square">
            <a:spAutoFit/>
          </a:bodyPr>
          <a:lstStyle/>
          <a:p>
            <a:pPr algn="ctr"/>
            <a:r>
              <a:rPr lang="en-US" sz="2400" b="1">
                <a:latin typeface="Times New Roman" panose="02020603050405020304" pitchFamily="18" charset="0"/>
                <a:sym typeface="Wingdings" panose="05000000000000000000" pitchFamily="2" charset="2"/>
              </a:rPr>
              <a:t> </a:t>
            </a:r>
            <a:r>
              <a:rPr lang="en-US" sz="2400" b="1">
                <a:latin typeface="Times New Roman" panose="02020603050405020304" pitchFamily="18" charset="0"/>
              </a:rPr>
              <a:t>Key-1</a:t>
            </a:r>
            <a:endParaRPr lang="en-GB" sz="2400" b="1">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5EA6D8-6069-CA92-16E0-00FCD4373E41}"/>
                  </a:ext>
                </a:extLst>
              </p:cNvPr>
              <p:cNvSpPr txBox="1"/>
              <p:nvPr/>
            </p:nvSpPr>
            <p:spPr>
              <a:xfrm>
                <a:off x="5016500" y="2198630"/>
                <a:ext cx="2389829" cy="2460738"/>
              </a:xfrm>
              <a:prstGeom prst="rect">
                <a:avLst/>
              </a:prstGeom>
              <a:noFill/>
            </p:spPr>
            <p:txBody>
              <a:bodyPr wrap="square">
                <a:spAutoFit/>
              </a:bodyPr>
              <a:lstStyle/>
              <a:p>
                <a:pPr marL="342900" indent="-342900">
                  <a:lnSpc>
                    <a:spcPct val="200000"/>
                  </a:lnSpc>
                  <a:buFont typeface="Wingdings" panose="05000000000000000000" pitchFamily="2" charset="2"/>
                  <a:buChar char="q"/>
                </a:pPr>
                <a:r>
                  <a:rPr lang="en-US" sz="2000">
                    <a:latin typeface="Times New Roman" panose="02020603050405020304" pitchFamily="18" charset="0"/>
                  </a:rPr>
                  <a:t>W4 = W’ </a:t>
                </a:r>
                <a14:m>
                  <m:oMath xmlns:m="http://schemas.openxmlformats.org/officeDocument/2006/math">
                    <m:r>
                      <a:rPr lang="en-GB" sz="2000" b="0" i="0" smtClean="0">
                        <a:latin typeface="Cambria Math" panose="02040503050406030204" pitchFamily="18" charset="0"/>
                      </a:rPr>
                      <m:t> </m:t>
                    </m:r>
                    <m:r>
                      <a:rPr lang="en-US" sz="2000" i="1" smtClean="0">
                        <a:latin typeface="Cambria Math" panose="02040503050406030204" pitchFamily="18" charset="0"/>
                      </a:rPr>
                      <m:t>⊕</m:t>
                    </m:r>
                    <m:r>
                      <a:rPr lang="en-GB" sz="2000" b="0" i="1" smtClean="0">
                        <a:latin typeface="Cambria Math" panose="02040503050406030204" pitchFamily="18" charset="0"/>
                      </a:rPr>
                      <m:t>𝑊</m:t>
                    </m:r>
                    <m:r>
                      <a:rPr lang="en-GB" sz="2000" b="0" i="1" smtClean="0">
                        <a:latin typeface="Cambria Math" panose="02040503050406030204" pitchFamily="18" charset="0"/>
                      </a:rPr>
                      <m:t>0</m:t>
                    </m:r>
                  </m:oMath>
                </a14:m>
                <a:endParaRPr lang="en-GB" sz="2000">
                  <a:latin typeface="Times New Roman" panose="02020603050405020304" pitchFamily="18" charset="0"/>
                </a:endParaRPr>
              </a:p>
              <a:p>
                <a:pPr marL="342900" indent="-342900">
                  <a:lnSpc>
                    <a:spcPct val="200000"/>
                  </a:lnSpc>
                  <a:buFont typeface="Wingdings" panose="05000000000000000000" pitchFamily="2" charset="2"/>
                  <a:buChar char="q"/>
                </a:pPr>
                <a:r>
                  <a:rPr lang="en-US" sz="2000">
                    <a:latin typeface="Times New Roman" panose="02020603050405020304" pitchFamily="18" charset="0"/>
                  </a:rPr>
                  <a:t>W5 = W4 </a:t>
                </a:r>
                <a14:m>
                  <m:oMath xmlns:m="http://schemas.openxmlformats.org/officeDocument/2006/math">
                    <m:r>
                      <a:rPr lang="en-US" sz="2000" i="1" smtClean="0">
                        <a:latin typeface="Cambria Math" panose="02040503050406030204" pitchFamily="18" charset="0"/>
                      </a:rPr>
                      <m:t>⊕</m:t>
                    </m:r>
                    <m:r>
                      <a:rPr lang="en-GB" sz="2000" b="0" i="1" smtClean="0">
                        <a:latin typeface="Cambria Math" panose="02040503050406030204" pitchFamily="18" charset="0"/>
                      </a:rPr>
                      <m:t>𝑊</m:t>
                    </m:r>
                    <m:r>
                      <a:rPr lang="en-GB" sz="2000" b="0" i="1" smtClean="0">
                        <a:latin typeface="Cambria Math" panose="02040503050406030204" pitchFamily="18" charset="0"/>
                      </a:rPr>
                      <m:t>1</m:t>
                    </m:r>
                  </m:oMath>
                </a14:m>
                <a:endParaRPr lang="en-GB" sz="2000">
                  <a:latin typeface="Times New Roman" panose="02020603050405020304" pitchFamily="18" charset="0"/>
                </a:endParaRPr>
              </a:p>
              <a:p>
                <a:pPr marL="342900" indent="-342900">
                  <a:lnSpc>
                    <a:spcPct val="200000"/>
                  </a:lnSpc>
                  <a:buFont typeface="Wingdings" panose="05000000000000000000" pitchFamily="2" charset="2"/>
                  <a:buChar char="q"/>
                </a:pPr>
                <a:r>
                  <a:rPr lang="en-US" sz="2000">
                    <a:latin typeface="Times New Roman" panose="02020603050405020304" pitchFamily="18" charset="0"/>
                  </a:rPr>
                  <a:t>W6 = W5 </a:t>
                </a:r>
                <a14:m>
                  <m:oMath xmlns:m="http://schemas.openxmlformats.org/officeDocument/2006/math">
                    <m:r>
                      <a:rPr lang="en-US" sz="2000" i="1" smtClean="0">
                        <a:latin typeface="Cambria Math" panose="02040503050406030204" pitchFamily="18" charset="0"/>
                      </a:rPr>
                      <m:t>⊕</m:t>
                    </m:r>
                    <m:r>
                      <a:rPr lang="en-GB" sz="2000" b="0" i="1" smtClean="0">
                        <a:latin typeface="Cambria Math" panose="02040503050406030204" pitchFamily="18" charset="0"/>
                      </a:rPr>
                      <m:t>𝑊</m:t>
                    </m:r>
                    <m:r>
                      <a:rPr lang="en-GB" sz="2000" b="0" i="1" smtClean="0">
                        <a:latin typeface="Cambria Math" panose="02040503050406030204" pitchFamily="18" charset="0"/>
                      </a:rPr>
                      <m:t>2</m:t>
                    </m:r>
                  </m:oMath>
                </a14:m>
                <a:endParaRPr lang="en-GB" sz="2000">
                  <a:latin typeface="Times New Roman" panose="02020603050405020304" pitchFamily="18" charset="0"/>
                </a:endParaRPr>
              </a:p>
              <a:p>
                <a:pPr marL="342900" indent="-342900">
                  <a:lnSpc>
                    <a:spcPct val="200000"/>
                  </a:lnSpc>
                  <a:buFont typeface="Wingdings" panose="05000000000000000000" pitchFamily="2" charset="2"/>
                  <a:buChar char="q"/>
                </a:pPr>
                <a:r>
                  <a:rPr lang="en-US" sz="2000">
                    <a:latin typeface="Times New Roman" panose="02020603050405020304" pitchFamily="18" charset="0"/>
                  </a:rPr>
                  <a:t>W7 = W6 </a:t>
                </a:r>
                <a14:m>
                  <m:oMath xmlns:m="http://schemas.openxmlformats.org/officeDocument/2006/math">
                    <m:r>
                      <a:rPr lang="en-US" sz="2000" i="1" smtClean="0">
                        <a:latin typeface="Cambria Math" panose="02040503050406030204" pitchFamily="18" charset="0"/>
                      </a:rPr>
                      <m:t>⊕</m:t>
                    </m:r>
                    <m:r>
                      <a:rPr lang="en-GB" sz="2000" b="0" i="1" smtClean="0">
                        <a:latin typeface="Cambria Math" panose="02040503050406030204" pitchFamily="18" charset="0"/>
                      </a:rPr>
                      <m:t>𝑊</m:t>
                    </m:r>
                    <m:r>
                      <a:rPr lang="en-GB" sz="2000" b="0" i="1" smtClean="0">
                        <a:latin typeface="Cambria Math" panose="02040503050406030204" pitchFamily="18" charset="0"/>
                      </a:rPr>
                      <m:t>3</m:t>
                    </m:r>
                  </m:oMath>
                </a14:m>
                <a:endParaRPr lang="en-GB" sz="2000">
                  <a:latin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355EA6D8-6069-CA92-16E0-00FCD4373E41}"/>
                  </a:ext>
                </a:extLst>
              </p:cNvPr>
              <p:cNvSpPr txBox="1">
                <a:spLocks noRot="1" noChangeAspect="1" noMove="1" noResize="1" noEditPoints="1" noAdjustHandles="1" noChangeArrowheads="1" noChangeShapeType="1" noTextEdit="1"/>
              </p:cNvSpPr>
              <p:nvPr/>
            </p:nvSpPr>
            <p:spPr>
              <a:xfrm>
                <a:off x="5016500" y="2198630"/>
                <a:ext cx="2389829" cy="2460738"/>
              </a:xfrm>
              <a:prstGeom prst="rect">
                <a:avLst/>
              </a:prstGeom>
              <a:blipFill>
                <a:blip r:embed="rId3"/>
                <a:stretch>
                  <a:fillRect l="-2296" b="-3722"/>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687E8322-6AC1-6677-B2B0-D563AF77B864}"/>
              </a:ext>
            </a:extLst>
          </p:cNvPr>
          <p:cNvPicPr>
            <a:picLocks noChangeAspect="1"/>
          </p:cNvPicPr>
          <p:nvPr/>
        </p:nvPicPr>
        <p:blipFill rotWithShape="1">
          <a:blip r:embed="rId2"/>
          <a:srcRect l="-36" t="35980" r="58320" b="303"/>
          <a:stretch/>
        </p:blipFill>
        <p:spPr>
          <a:xfrm>
            <a:off x="7637156" y="471267"/>
            <a:ext cx="3630731" cy="5915464"/>
          </a:xfrm>
          <a:prstGeom prst="rect">
            <a:avLst/>
          </a:prstGeom>
        </p:spPr>
      </p:pic>
      <p:sp>
        <p:nvSpPr>
          <p:cNvPr id="8" name="TextBox 7">
            <a:extLst>
              <a:ext uri="{FF2B5EF4-FFF2-40B4-BE49-F238E27FC236}">
                <a16:creationId xmlns:a16="http://schemas.microsoft.com/office/drawing/2014/main" id="{99B3529E-C1D0-0756-E50F-428F1B25EE54}"/>
              </a:ext>
            </a:extLst>
          </p:cNvPr>
          <p:cNvSpPr txBox="1"/>
          <p:nvPr/>
        </p:nvSpPr>
        <p:spPr>
          <a:xfrm>
            <a:off x="10284876" y="2501524"/>
            <a:ext cx="1429880" cy="461665"/>
          </a:xfrm>
          <a:prstGeom prst="rect">
            <a:avLst/>
          </a:prstGeom>
          <a:noFill/>
        </p:spPr>
        <p:txBody>
          <a:bodyPr wrap="square">
            <a:spAutoFit/>
          </a:bodyPr>
          <a:lstStyle/>
          <a:p>
            <a:pPr algn="ctr"/>
            <a:r>
              <a:rPr lang="en-US" sz="2400" b="1">
                <a:latin typeface="Times New Roman" panose="02020603050405020304" pitchFamily="18" charset="0"/>
                <a:sym typeface="Wingdings" panose="05000000000000000000" pitchFamily="2" charset="2"/>
              </a:rPr>
              <a:t> </a:t>
            </a:r>
            <a:r>
              <a:rPr lang="en-US" sz="2400" b="1">
                <a:latin typeface="Times New Roman" panose="02020603050405020304" pitchFamily="18" charset="0"/>
              </a:rPr>
              <a:t>Key-1</a:t>
            </a:r>
            <a:endParaRPr lang="en-GB" sz="2400" b="1">
              <a:latin typeface="Times New Roman" panose="02020603050405020304" pitchFamily="18" charset="0"/>
            </a:endParaRPr>
          </a:p>
        </p:txBody>
      </p:sp>
      <p:sp>
        <p:nvSpPr>
          <p:cNvPr id="9" name="TextBox 8">
            <a:extLst>
              <a:ext uri="{FF2B5EF4-FFF2-40B4-BE49-F238E27FC236}">
                <a16:creationId xmlns:a16="http://schemas.microsoft.com/office/drawing/2014/main" id="{01B005DB-7821-7129-7E02-5781F114891C}"/>
              </a:ext>
            </a:extLst>
          </p:cNvPr>
          <p:cNvSpPr txBox="1"/>
          <p:nvPr/>
        </p:nvSpPr>
        <p:spPr>
          <a:xfrm>
            <a:off x="10200135" y="5834911"/>
            <a:ext cx="1429880" cy="461665"/>
          </a:xfrm>
          <a:prstGeom prst="rect">
            <a:avLst/>
          </a:prstGeom>
          <a:noFill/>
        </p:spPr>
        <p:txBody>
          <a:bodyPr wrap="square">
            <a:spAutoFit/>
          </a:bodyPr>
          <a:lstStyle/>
          <a:p>
            <a:pPr algn="ctr"/>
            <a:r>
              <a:rPr lang="en-US" sz="2400" b="1">
                <a:latin typeface="Times New Roman" panose="02020603050405020304" pitchFamily="18" charset="0"/>
                <a:sym typeface="Wingdings" panose="05000000000000000000" pitchFamily="2" charset="2"/>
              </a:rPr>
              <a:t> </a:t>
            </a:r>
            <a:r>
              <a:rPr lang="en-US" sz="2400" b="1">
                <a:latin typeface="Times New Roman" panose="02020603050405020304" pitchFamily="18" charset="0"/>
              </a:rPr>
              <a:t>Key-n</a:t>
            </a:r>
            <a:endParaRPr lang="en-GB" sz="2400" b="1">
              <a:latin typeface="Times New Roman" panose="02020603050405020304" pitchFamily="18" charset="0"/>
            </a:endParaRPr>
          </a:p>
        </p:txBody>
      </p:sp>
    </p:spTree>
    <p:extLst>
      <p:ext uri="{BB962C8B-B14F-4D97-AF65-F5344CB8AC3E}">
        <p14:creationId xmlns:p14="http://schemas.microsoft.com/office/powerpoint/2010/main" val="2586657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2DB1B-8F46-0DA0-6F6C-E8754F369479}"/>
              </a:ext>
            </a:extLst>
          </p:cNvPr>
          <p:cNvSpPr txBox="1"/>
          <p:nvPr/>
        </p:nvSpPr>
        <p:spPr>
          <a:xfrm>
            <a:off x="686974" y="638722"/>
            <a:ext cx="4595446" cy="646331"/>
          </a:xfrm>
          <a:prstGeom prst="rect">
            <a:avLst/>
          </a:prstGeom>
          <a:noFill/>
        </p:spPr>
        <p:txBody>
          <a:bodyPr wrap="square" rtlCol="0">
            <a:spAutoFit/>
          </a:bodyPr>
          <a:lstStyle/>
          <a:p>
            <a:pPr algn="ctr"/>
            <a:r>
              <a:rPr lang="en-US" sz="3600" b="1">
                <a:effectLst/>
                <a:latin typeface="Times New Roman" panose="02020603050405020304" pitchFamily="18" charset="0"/>
                <a:ea typeface="Times New Roman" panose="02020603050405020304" pitchFamily="18" charset="0"/>
              </a:rPr>
              <a:t>Giải mã AES</a:t>
            </a:r>
            <a:endParaRPr lang="en-GB" sz="2400" b="1">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722F23C7-9BB8-0785-E1F3-180D56A64F8F}"/>
              </a:ext>
            </a:extLst>
          </p:cNvPr>
          <p:cNvSpPr txBox="1"/>
          <p:nvPr/>
        </p:nvSpPr>
        <p:spPr>
          <a:xfrm>
            <a:off x="304800" y="1484158"/>
            <a:ext cx="5641145" cy="3843616"/>
          </a:xfrm>
          <a:prstGeom prst="rect">
            <a:avLst/>
          </a:prstGeom>
          <a:noFill/>
        </p:spPr>
        <p:txBody>
          <a:bodyPr wrap="square">
            <a:spAutoFit/>
          </a:bodyPr>
          <a:lstStyle/>
          <a:p>
            <a:pPr marL="342900" indent="-342900" algn="just">
              <a:lnSpc>
                <a:spcPct val="150000"/>
              </a:lnSpc>
              <a:spcAft>
                <a:spcPts val="800"/>
              </a:spcAft>
              <a:buFont typeface="Wingdings" panose="05000000000000000000" pitchFamily="2" charset="2"/>
              <a:buChar char="q"/>
            </a:pPr>
            <a:r>
              <a:rPr lang="en-GB" sz="2000">
                <a:effectLst/>
                <a:latin typeface="Times New Roman" panose="02020603050405020304" pitchFamily="18" charset="0"/>
                <a:ea typeface="Calibri" panose="020F0502020204030204" pitchFamily="34" charset="0"/>
                <a:cs typeface="Times New Roman" panose="02020603050405020304" pitchFamily="18" charset="0"/>
              </a:rPr>
              <a:t>Giải mã AES là quá trình ngược lại của mã hoá</a:t>
            </a:r>
          </a:p>
          <a:p>
            <a:pPr marL="342900" indent="-342900" algn="just">
              <a:lnSpc>
                <a:spcPct val="150000"/>
              </a:lnSpc>
              <a:spcAft>
                <a:spcPts val="800"/>
              </a:spcAft>
              <a:buFont typeface="Wingdings" panose="05000000000000000000" pitchFamily="2" charset="2"/>
              <a:buChar char="q"/>
            </a:pPr>
            <a:r>
              <a:rPr lang="en-GB" sz="2000">
                <a:effectLst/>
                <a:latin typeface="Times New Roman" panose="02020603050405020304" pitchFamily="18" charset="0"/>
                <a:ea typeface="Calibri" panose="020F0502020204030204" pitchFamily="34" charset="0"/>
                <a:cs typeface="Times New Roman" panose="02020603050405020304" pitchFamily="18" charset="0"/>
              </a:rPr>
              <a:t>Sử dụng chung một khoá với mã hoá</a:t>
            </a:r>
          </a:p>
          <a:p>
            <a:pPr marL="342900" indent="-342900" algn="just">
              <a:lnSpc>
                <a:spcPct val="150000"/>
              </a:lnSpc>
              <a:spcAft>
                <a:spcPts val="800"/>
              </a:spcAft>
              <a:buFont typeface="Wingdings" panose="05000000000000000000" pitchFamily="2" charset="2"/>
              <a:buChar char="q"/>
            </a:pPr>
            <a:r>
              <a:rPr lang="en-GB" sz="2000">
                <a:latin typeface="Times New Roman" panose="02020603050405020304" pitchFamily="18" charset="0"/>
                <a:ea typeface="Calibri" panose="020F0502020204030204" pitchFamily="34" charset="0"/>
                <a:cs typeface="Times New Roman" panose="02020603050405020304" pitchFamily="18" charset="0"/>
              </a:rPr>
              <a:t>Số vòng lặp cũng tuỳ theo độ dài của khoá</a:t>
            </a:r>
          </a:p>
          <a:p>
            <a:pPr marL="800100" lvl="1" indent="-342900" algn="just">
              <a:lnSpc>
                <a:spcPct val="150000"/>
              </a:lnSpc>
              <a:spcAft>
                <a:spcPts val="800"/>
              </a:spcAft>
              <a:buFont typeface="Wingdings" panose="05000000000000000000" pitchFamily="2" charset="2"/>
              <a:buChar char="§"/>
            </a:pPr>
            <a:r>
              <a:rPr lang="en-GB" sz="2000">
                <a:effectLst/>
                <a:latin typeface="Times New Roman" panose="02020603050405020304" pitchFamily="18" charset="0"/>
                <a:ea typeface="Calibri" panose="020F0502020204030204" pitchFamily="34" charset="0"/>
                <a:cs typeface="Times New Roman" panose="02020603050405020304" pitchFamily="18" charset="0"/>
              </a:rPr>
              <a:t>Key-128 </a:t>
            </a:r>
            <a:r>
              <a:rPr lang="en-GB" sz="200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10 vòng lặp</a:t>
            </a:r>
          </a:p>
          <a:p>
            <a:pPr marL="800100" lvl="1" indent="-342900" algn="just">
              <a:lnSpc>
                <a:spcPct val="150000"/>
              </a:lnSpc>
              <a:spcAft>
                <a:spcPts val="800"/>
              </a:spcAft>
              <a:buFont typeface="Wingdings" panose="05000000000000000000" pitchFamily="2" charset="2"/>
              <a:buChar char="§"/>
            </a:pPr>
            <a:r>
              <a:rPr lang="en-GB" sz="2000">
                <a:effectLst/>
                <a:latin typeface="Times New Roman" panose="02020603050405020304" pitchFamily="18" charset="0"/>
                <a:ea typeface="Calibri" panose="020F0502020204030204" pitchFamily="34" charset="0"/>
                <a:cs typeface="Times New Roman" panose="02020603050405020304" pitchFamily="18" charset="0"/>
              </a:rPr>
              <a:t>Key-192 </a:t>
            </a:r>
            <a:r>
              <a:rPr lang="en-GB" sz="200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12 vòng lặp</a:t>
            </a:r>
            <a:endParaRPr lang="en-GB" sz="2000">
              <a:effectLst/>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gn="just">
              <a:lnSpc>
                <a:spcPct val="150000"/>
              </a:lnSpc>
              <a:spcAft>
                <a:spcPts val="800"/>
              </a:spcAft>
              <a:buFont typeface="Wingdings" panose="05000000000000000000" pitchFamily="2" charset="2"/>
              <a:buChar char="§"/>
            </a:pPr>
            <a:r>
              <a:rPr lang="en-GB" sz="2000">
                <a:effectLst/>
                <a:latin typeface="Times New Roman" panose="02020603050405020304" pitchFamily="18" charset="0"/>
                <a:ea typeface="Calibri" panose="020F0502020204030204" pitchFamily="34" charset="0"/>
                <a:cs typeface="Times New Roman" panose="02020603050405020304" pitchFamily="18" charset="0"/>
              </a:rPr>
              <a:t>Key-256 </a:t>
            </a:r>
            <a:r>
              <a:rPr lang="en-GB" sz="200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14 vòng lặp</a:t>
            </a:r>
            <a:endParaRPr lang="en-GB"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09B035D3-485B-BF95-EC2E-7BDAC91289C3}"/>
              </a:ext>
            </a:extLst>
          </p:cNvPr>
          <p:cNvSpPr/>
          <p:nvPr/>
        </p:nvSpPr>
        <p:spPr>
          <a:xfrm>
            <a:off x="112544" y="189914"/>
            <a:ext cx="5833401"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C9EFFD87-304D-FDA0-9803-EED96ADF724E}"/>
              </a:ext>
            </a:extLst>
          </p:cNvPr>
          <p:cNvSpPr/>
          <p:nvPr/>
        </p:nvSpPr>
        <p:spPr>
          <a:xfrm>
            <a:off x="6246054" y="189914"/>
            <a:ext cx="5833401"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CEF65B3C-8B48-1281-A0D3-05077B8DFEB9}"/>
              </a:ext>
            </a:extLst>
          </p:cNvPr>
          <p:cNvPicPr>
            <a:picLocks noChangeAspect="1"/>
          </p:cNvPicPr>
          <p:nvPr/>
        </p:nvPicPr>
        <p:blipFill>
          <a:blip r:embed="rId2"/>
          <a:stretch>
            <a:fillRect/>
          </a:stretch>
        </p:blipFill>
        <p:spPr>
          <a:xfrm>
            <a:off x="6970831" y="228013"/>
            <a:ext cx="4383846" cy="6394155"/>
          </a:xfrm>
          <a:prstGeom prst="rect">
            <a:avLst/>
          </a:prstGeom>
        </p:spPr>
      </p:pic>
    </p:spTree>
    <p:extLst>
      <p:ext uri="{BB962C8B-B14F-4D97-AF65-F5344CB8AC3E}">
        <p14:creationId xmlns:p14="http://schemas.microsoft.com/office/powerpoint/2010/main" val="69288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2DB1B-8F46-0DA0-6F6C-E8754F369479}"/>
              </a:ext>
            </a:extLst>
          </p:cNvPr>
          <p:cNvSpPr txBox="1"/>
          <p:nvPr/>
        </p:nvSpPr>
        <p:spPr>
          <a:xfrm>
            <a:off x="686974" y="638722"/>
            <a:ext cx="4595446" cy="646331"/>
          </a:xfrm>
          <a:prstGeom prst="rect">
            <a:avLst/>
          </a:prstGeom>
          <a:noFill/>
        </p:spPr>
        <p:txBody>
          <a:bodyPr wrap="square" rtlCol="0">
            <a:spAutoFit/>
          </a:bodyPr>
          <a:lstStyle/>
          <a:p>
            <a:pPr algn="ctr"/>
            <a:r>
              <a:rPr lang="en-US" sz="3600" b="1">
                <a:effectLst/>
                <a:latin typeface="Times New Roman" panose="02020603050405020304" pitchFamily="18" charset="0"/>
                <a:ea typeface="Times New Roman" panose="02020603050405020304" pitchFamily="18" charset="0"/>
              </a:rPr>
              <a:t>Giải mã AES</a:t>
            </a:r>
            <a:endParaRPr lang="en-GB" sz="2400" b="1">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722F23C7-9BB8-0785-E1F3-180D56A64F8F}"/>
              </a:ext>
            </a:extLst>
          </p:cNvPr>
          <p:cNvSpPr txBox="1"/>
          <p:nvPr/>
        </p:nvSpPr>
        <p:spPr>
          <a:xfrm>
            <a:off x="112544" y="1181345"/>
            <a:ext cx="5833401" cy="5012719"/>
          </a:xfrm>
          <a:prstGeom prst="rect">
            <a:avLst/>
          </a:prstGeom>
          <a:noFill/>
        </p:spPr>
        <p:txBody>
          <a:bodyPr wrap="square">
            <a:spAutoFit/>
          </a:bodyPr>
          <a:lstStyle/>
          <a:p>
            <a:pPr marL="342900" indent="-342900" algn="just">
              <a:lnSpc>
                <a:spcPct val="150000"/>
              </a:lnSpc>
              <a:spcAft>
                <a:spcPts val="800"/>
              </a:spcAft>
              <a:buFont typeface="Wingdings" panose="05000000000000000000" pitchFamily="2" charset="2"/>
              <a:buChar char="q"/>
            </a:pPr>
            <a:r>
              <a:rPr lang="en-GB" sz="2000">
                <a:effectLst/>
                <a:latin typeface="Times New Roman" panose="02020603050405020304" pitchFamily="18" charset="0"/>
                <a:ea typeface="Calibri" panose="020F0502020204030204" pitchFamily="34" charset="0"/>
                <a:cs typeface="Times New Roman" panose="02020603050405020304" pitchFamily="18" charset="0"/>
              </a:rPr>
              <a:t>Bước 1: Bước khởi tạo: </a:t>
            </a:r>
          </a:p>
          <a:p>
            <a:pPr marL="800100" lvl="1" indent="-342900" algn="just">
              <a:lnSpc>
                <a:spcPct val="150000"/>
              </a:lnSpc>
              <a:spcAft>
                <a:spcPts val="800"/>
              </a:spcAft>
              <a:buFont typeface="Wingdings" panose="05000000000000000000" pitchFamily="2" charset="2"/>
              <a:buChar char="§"/>
            </a:pPr>
            <a:r>
              <a:rPr lang="en-GB" sz="2000">
                <a:effectLst/>
                <a:latin typeface="Times New Roman" panose="02020603050405020304" pitchFamily="18" charset="0"/>
                <a:ea typeface="Calibri" panose="020F0502020204030204" pitchFamily="34" charset="0"/>
                <a:cs typeface="Times New Roman" panose="02020603050405020304" pitchFamily="18" charset="0"/>
              </a:rPr>
              <a:t>AddRoundKey( ciphertext, key[n] )</a:t>
            </a:r>
          </a:p>
          <a:p>
            <a:pPr marL="342900" indent="-342900" algn="just">
              <a:lnSpc>
                <a:spcPct val="150000"/>
              </a:lnSpc>
              <a:spcAft>
                <a:spcPts val="800"/>
              </a:spcAft>
              <a:buFont typeface="Wingdings" panose="05000000000000000000" pitchFamily="2" charset="2"/>
              <a:buChar char="q"/>
            </a:pPr>
            <a:r>
              <a:rPr lang="en-GB" sz="2000">
                <a:effectLst/>
                <a:latin typeface="Times New Roman" panose="02020603050405020304" pitchFamily="18" charset="0"/>
                <a:ea typeface="Calibri" panose="020F0502020204030204" pitchFamily="34" charset="0"/>
                <a:cs typeface="Times New Roman" panose="02020603050405020304" pitchFamily="18" charset="0"/>
              </a:rPr>
              <a:t>Bước 2: Bước lặp giải mã: số vòng lặp = n – 1</a:t>
            </a:r>
          </a:p>
          <a:p>
            <a:pPr marL="800100" lvl="1" indent="-342900" algn="just">
              <a:lnSpc>
                <a:spcPct val="150000"/>
              </a:lnSpc>
              <a:spcAft>
                <a:spcPts val="800"/>
              </a:spcAft>
              <a:buFont typeface="Wingdings" panose="05000000000000000000" pitchFamily="2" charset="2"/>
              <a:buChar char="§"/>
            </a:pPr>
            <a:r>
              <a:rPr lang="en-GB" sz="2000">
                <a:latin typeface="Times New Roman" panose="02020603050405020304" pitchFamily="18" charset="0"/>
                <a:ea typeface="Calibri" panose="020F0502020204030204" pitchFamily="34" charset="0"/>
                <a:cs typeface="Times New Roman" panose="02020603050405020304" pitchFamily="18" charset="0"/>
              </a:rPr>
              <a:t>InvShiftRows</a:t>
            </a:r>
          </a:p>
          <a:p>
            <a:pPr marL="800100" lvl="1" indent="-342900" algn="just">
              <a:lnSpc>
                <a:spcPct val="150000"/>
              </a:lnSpc>
              <a:spcAft>
                <a:spcPts val="800"/>
              </a:spcAft>
              <a:buFont typeface="Wingdings" panose="05000000000000000000" pitchFamily="2" charset="2"/>
              <a:buChar char="§"/>
            </a:pPr>
            <a:r>
              <a:rPr lang="en-GB" sz="2000">
                <a:effectLst/>
                <a:latin typeface="Times New Roman" panose="02020603050405020304" pitchFamily="18" charset="0"/>
                <a:ea typeface="Calibri" panose="020F0502020204030204" pitchFamily="34" charset="0"/>
                <a:cs typeface="Times New Roman" panose="02020603050405020304" pitchFamily="18" charset="0"/>
              </a:rPr>
              <a:t>InvSub</a:t>
            </a:r>
            <a:r>
              <a:rPr lang="en-GB" sz="2000">
                <a:latin typeface="Times New Roman" panose="02020603050405020304" pitchFamily="18" charset="0"/>
                <a:ea typeface="Calibri" panose="020F0502020204030204" pitchFamily="34" charset="0"/>
                <a:cs typeface="Times New Roman" panose="02020603050405020304" pitchFamily="18" charset="0"/>
              </a:rPr>
              <a:t>Bytes</a:t>
            </a:r>
          </a:p>
          <a:p>
            <a:pPr marL="800100" lvl="1" indent="-342900" algn="just">
              <a:lnSpc>
                <a:spcPct val="150000"/>
              </a:lnSpc>
              <a:spcAft>
                <a:spcPts val="800"/>
              </a:spcAft>
              <a:buFont typeface="Wingdings" panose="05000000000000000000" pitchFamily="2" charset="2"/>
              <a:buChar char="§"/>
            </a:pPr>
            <a:r>
              <a:rPr lang="en-GB" sz="2000">
                <a:effectLst/>
                <a:latin typeface="Times New Roman" panose="02020603050405020304" pitchFamily="18" charset="0"/>
                <a:ea typeface="Calibri" panose="020F0502020204030204" pitchFamily="34" charset="0"/>
                <a:cs typeface="Times New Roman" panose="02020603050405020304" pitchFamily="18" charset="0"/>
              </a:rPr>
              <a:t>AddRoundKey</a:t>
            </a:r>
          </a:p>
          <a:p>
            <a:pPr marL="800100" lvl="1" indent="-342900" algn="just">
              <a:lnSpc>
                <a:spcPct val="150000"/>
              </a:lnSpc>
              <a:spcAft>
                <a:spcPts val="800"/>
              </a:spcAft>
              <a:buFont typeface="Wingdings" panose="05000000000000000000" pitchFamily="2" charset="2"/>
              <a:buChar char="§"/>
            </a:pPr>
            <a:r>
              <a:rPr lang="en-GB" sz="2000">
                <a:latin typeface="Times New Roman" panose="02020603050405020304" pitchFamily="18" charset="0"/>
                <a:ea typeface="Calibri" panose="020F0502020204030204" pitchFamily="34" charset="0"/>
                <a:cs typeface="Times New Roman" panose="02020603050405020304" pitchFamily="18" charset="0"/>
              </a:rPr>
              <a:t>InvMixColumns</a:t>
            </a:r>
            <a:endParaRPr lang="en-GB" sz="200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Wingdings" panose="05000000000000000000" pitchFamily="2" charset="2"/>
              <a:buChar char="q"/>
            </a:pPr>
            <a:r>
              <a:rPr lang="en-GB" sz="2000">
                <a:latin typeface="Times New Roman" panose="02020603050405020304" pitchFamily="18" charset="0"/>
                <a:cs typeface="Times New Roman" panose="02020603050405020304" pitchFamily="18" charset="0"/>
              </a:rPr>
              <a:t>Bước 3: ngõ ra: vòng lặp cuối cùng của giải mã</a:t>
            </a:r>
          </a:p>
          <a:p>
            <a:pPr marL="800100" lvl="1" indent="-342900" algn="just">
              <a:lnSpc>
                <a:spcPct val="150000"/>
              </a:lnSpc>
              <a:spcAft>
                <a:spcPts val="800"/>
              </a:spcAft>
              <a:buFont typeface="Wingdings" panose="05000000000000000000" pitchFamily="2" charset="2"/>
              <a:buChar char="§"/>
            </a:pPr>
            <a:r>
              <a:rPr lang="en-GB" sz="2000">
                <a:latin typeface="Times New Roman" panose="02020603050405020304" pitchFamily="18" charset="0"/>
                <a:cs typeface="Times New Roman" panose="02020603050405020304" pitchFamily="18" charset="0"/>
              </a:rPr>
              <a:t>Ở bước này sẽ không sử dụng InvMixColumns</a:t>
            </a:r>
          </a:p>
        </p:txBody>
      </p:sp>
      <p:sp>
        <p:nvSpPr>
          <p:cNvPr id="7" name="Rectangle: Rounded Corners 6">
            <a:extLst>
              <a:ext uri="{FF2B5EF4-FFF2-40B4-BE49-F238E27FC236}">
                <a16:creationId xmlns:a16="http://schemas.microsoft.com/office/drawing/2014/main" id="{09B035D3-485B-BF95-EC2E-7BDAC91289C3}"/>
              </a:ext>
            </a:extLst>
          </p:cNvPr>
          <p:cNvSpPr/>
          <p:nvPr/>
        </p:nvSpPr>
        <p:spPr>
          <a:xfrm>
            <a:off x="112544" y="189914"/>
            <a:ext cx="5833401"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C9EFFD87-304D-FDA0-9803-EED96ADF724E}"/>
              </a:ext>
            </a:extLst>
          </p:cNvPr>
          <p:cNvSpPr/>
          <p:nvPr/>
        </p:nvSpPr>
        <p:spPr>
          <a:xfrm>
            <a:off x="6246054" y="189914"/>
            <a:ext cx="5833401"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5F4617A2-AF99-170A-C64F-BD293DB42264}"/>
              </a:ext>
            </a:extLst>
          </p:cNvPr>
          <p:cNvGrpSpPr/>
          <p:nvPr/>
        </p:nvGrpSpPr>
        <p:grpSpPr>
          <a:xfrm>
            <a:off x="6970831" y="228013"/>
            <a:ext cx="4383846" cy="6394155"/>
            <a:chOff x="6970831" y="228013"/>
            <a:chExt cx="4383846" cy="6394155"/>
          </a:xfrm>
        </p:grpSpPr>
        <p:pic>
          <p:nvPicPr>
            <p:cNvPr id="14" name="Picture 13">
              <a:extLst>
                <a:ext uri="{FF2B5EF4-FFF2-40B4-BE49-F238E27FC236}">
                  <a16:creationId xmlns:a16="http://schemas.microsoft.com/office/drawing/2014/main" id="{CEF65B3C-8B48-1281-A0D3-05077B8DFEB9}"/>
                </a:ext>
              </a:extLst>
            </p:cNvPr>
            <p:cNvPicPr>
              <a:picLocks noChangeAspect="1"/>
            </p:cNvPicPr>
            <p:nvPr/>
          </p:nvPicPr>
          <p:blipFill>
            <a:blip r:embed="rId2"/>
            <a:stretch>
              <a:fillRect/>
            </a:stretch>
          </p:blipFill>
          <p:spPr>
            <a:xfrm>
              <a:off x="6970831" y="228013"/>
              <a:ext cx="4383846" cy="6394155"/>
            </a:xfrm>
            <a:prstGeom prst="rect">
              <a:avLst/>
            </a:prstGeom>
          </p:spPr>
        </p:pic>
        <p:sp>
          <p:nvSpPr>
            <p:cNvPr id="2" name="Rectangle 1">
              <a:extLst>
                <a:ext uri="{FF2B5EF4-FFF2-40B4-BE49-F238E27FC236}">
                  <a16:creationId xmlns:a16="http://schemas.microsoft.com/office/drawing/2014/main" id="{3DEAB77D-41FC-EF89-F232-3E36C97B17AC}"/>
                </a:ext>
              </a:extLst>
            </p:cNvPr>
            <p:cNvSpPr/>
            <p:nvPr/>
          </p:nvSpPr>
          <p:spPr>
            <a:xfrm>
              <a:off x="9547860" y="3034881"/>
              <a:ext cx="1236821" cy="30363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KeyExpansion</a:t>
              </a:r>
              <a:endParaRPr lang="en-GB" sz="13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5248DCF4-FEFF-AF66-2F2E-0B53E79DE0C4}"/>
                </a:ext>
              </a:extLst>
            </p:cNvPr>
            <p:cNvSpPr/>
            <p:nvPr/>
          </p:nvSpPr>
          <p:spPr>
            <a:xfrm>
              <a:off x="9585960" y="5589218"/>
              <a:ext cx="1236821" cy="30363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KeyExpansion</a:t>
              </a:r>
              <a:endParaRPr lang="en-GB" sz="1300">
                <a:effectLst/>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722548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2DB1B-8F46-0DA0-6F6C-E8754F369479}"/>
              </a:ext>
            </a:extLst>
          </p:cNvPr>
          <p:cNvSpPr txBox="1"/>
          <p:nvPr/>
        </p:nvSpPr>
        <p:spPr>
          <a:xfrm>
            <a:off x="686974" y="638722"/>
            <a:ext cx="4595446" cy="523220"/>
          </a:xfrm>
          <a:prstGeom prst="rect">
            <a:avLst/>
          </a:prstGeom>
          <a:noFill/>
        </p:spPr>
        <p:txBody>
          <a:bodyPr wrap="square" rtlCol="0">
            <a:spAutoFit/>
          </a:bodyPr>
          <a:lstStyle/>
          <a:p>
            <a:pPr algn="ctr"/>
            <a:r>
              <a:rPr lang="en-US" sz="2800" b="1">
                <a:effectLst/>
                <a:latin typeface="Times New Roman" panose="02020603050405020304" pitchFamily="18" charset="0"/>
                <a:ea typeface="Times New Roman" panose="02020603050405020304" pitchFamily="18" charset="0"/>
              </a:rPr>
              <a:t>INV-SHIFTROWS</a:t>
            </a:r>
            <a:endParaRPr lang="en-GB" sz="1800" b="1">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722F23C7-9BB8-0785-E1F3-180D56A64F8F}"/>
              </a:ext>
            </a:extLst>
          </p:cNvPr>
          <p:cNvSpPr txBox="1"/>
          <p:nvPr/>
        </p:nvSpPr>
        <p:spPr>
          <a:xfrm>
            <a:off x="399758" y="1484158"/>
            <a:ext cx="5258971" cy="2268826"/>
          </a:xfrm>
          <a:prstGeom prst="rect">
            <a:avLst/>
          </a:prstGeom>
          <a:noFill/>
        </p:spPr>
        <p:txBody>
          <a:bodyPr wrap="square">
            <a:spAutoFit/>
          </a:bodyPr>
          <a:lstStyle/>
          <a:p>
            <a:pPr algn="just">
              <a:lnSpc>
                <a:spcPct val="150000"/>
              </a:lnSpc>
              <a:spcAft>
                <a:spcPts val="800"/>
              </a:spcAft>
            </a:pPr>
            <a:r>
              <a:rPr lang="en-US" sz="2000" i="1" u="sng">
                <a:effectLst/>
                <a:latin typeface="Times New Roman" panose="02020603050405020304" pitchFamily="18" charset="0"/>
                <a:ea typeface="Calibri" panose="020F0502020204030204" pitchFamily="34" charset="0"/>
                <a:cs typeface="Times New Roman" panose="02020603050405020304" pitchFamily="18" charset="0"/>
              </a:rPr>
              <a:t>Theo các quy tắc cụ thể:</a:t>
            </a:r>
            <a:endParaRPr lang="en-GB"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Hàng đầu tiên không thay đổi.</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Hàng thứ hai được dịch chuyển sang phải một byte.</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Hàng thứ ba được dịch chuyển sang phải hai byte.</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12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Hàng thứ tư được dịch chuyển sang phải ba byte.</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09B035D3-485B-BF95-EC2E-7BDAC91289C3}"/>
              </a:ext>
            </a:extLst>
          </p:cNvPr>
          <p:cNvSpPr/>
          <p:nvPr/>
        </p:nvSpPr>
        <p:spPr>
          <a:xfrm>
            <a:off x="112544" y="189914"/>
            <a:ext cx="5833401"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C9EFFD87-304D-FDA0-9803-EED96ADF724E}"/>
              </a:ext>
            </a:extLst>
          </p:cNvPr>
          <p:cNvSpPr/>
          <p:nvPr/>
        </p:nvSpPr>
        <p:spPr>
          <a:xfrm>
            <a:off x="6246054" y="189914"/>
            <a:ext cx="5833401"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A7753637-CA1E-61C9-A3BA-4DD2EE6CE141}"/>
              </a:ext>
            </a:extLst>
          </p:cNvPr>
          <p:cNvSpPr txBox="1"/>
          <p:nvPr/>
        </p:nvSpPr>
        <p:spPr>
          <a:xfrm>
            <a:off x="6533268" y="638722"/>
            <a:ext cx="5258971" cy="498663"/>
          </a:xfrm>
          <a:prstGeom prst="rect">
            <a:avLst/>
          </a:prstGeom>
          <a:noFill/>
        </p:spPr>
        <p:txBody>
          <a:bodyPr wrap="square">
            <a:spAutoFit/>
          </a:bodyPr>
          <a:lstStyle/>
          <a:p>
            <a:pPr algn="ctr">
              <a:lnSpc>
                <a:spcPct val="150000"/>
              </a:lnSpc>
              <a:spcAft>
                <a:spcPts val="800"/>
              </a:spcAft>
            </a:pPr>
            <a:r>
              <a:rPr lang="en-GB" sz="2000" i="1" u="sng">
                <a:effectLst/>
                <a:latin typeface="Times New Roman" panose="02020603050405020304" pitchFamily="18" charset="0"/>
                <a:ea typeface="Calibri" panose="020F0502020204030204" pitchFamily="34" charset="0"/>
                <a:cs typeface="Times New Roman" panose="02020603050405020304" pitchFamily="18" charset="0"/>
              </a:rPr>
              <a:t>Phép dịch byte </a:t>
            </a:r>
            <a:r>
              <a:rPr lang="en-GB" sz="2000" i="1" u="sng">
                <a:latin typeface="Times New Roman" panose="02020603050405020304" pitchFamily="18" charset="0"/>
                <a:cs typeface="Times New Roman" panose="02020603050405020304" pitchFamily="18" charset="0"/>
              </a:rPr>
              <a:t>sang </a:t>
            </a:r>
            <a:r>
              <a:rPr lang="en-US" sz="2000" i="1" u="sng">
                <a:latin typeface="Times New Roman" panose="02020603050405020304" pitchFamily="18" charset="0"/>
                <a:cs typeface="Times New Roman" panose="02020603050405020304" pitchFamily="18" charset="0"/>
              </a:rPr>
              <a:t>phải</a:t>
            </a:r>
            <a:endParaRPr lang="en-GB" sz="2000" i="1" u="sng">
              <a:latin typeface="Times New Roman" panose="02020603050405020304" pitchFamily="18" charset="0"/>
              <a:cs typeface="Times New Roman" panose="02020603050405020304" pitchFamily="18" charset="0"/>
            </a:endParaRPr>
          </a:p>
        </p:txBody>
      </p:sp>
      <p:graphicFrame>
        <p:nvGraphicFramePr>
          <p:cNvPr id="19" name="Table 18">
            <a:extLst>
              <a:ext uri="{FF2B5EF4-FFF2-40B4-BE49-F238E27FC236}">
                <a16:creationId xmlns:a16="http://schemas.microsoft.com/office/drawing/2014/main" id="{15B25C17-D5CB-D75D-B620-344C7CC55D11}"/>
              </a:ext>
            </a:extLst>
          </p:cNvPr>
          <p:cNvGraphicFramePr>
            <a:graphicFrameLocks noGrp="1"/>
          </p:cNvGraphicFramePr>
          <p:nvPr/>
        </p:nvGraphicFramePr>
        <p:xfrm>
          <a:off x="6952513" y="1414856"/>
          <a:ext cx="4420480" cy="4516932"/>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2052827771"/>
                    </a:ext>
                  </a:extLst>
                </a:gridCol>
                <a:gridCol w="1105120">
                  <a:extLst>
                    <a:ext uri="{9D8B030D-6E8A-4147-A177-3AD203B41FA5}">
                      <a16:colId xmlns:a16="http://schemas.microsoft.com/office/drawing/2014/main" val="2547291255"/>
                    </a:ext>
                  </a:extLst>
                </a:gridCol>
                <a:gridCol w="1105120">
                  <a:extLst>
                    <a:ext uri="{9D8B030D-6E8A-4147-A177-3AD203B41FA5}">
                      <a16:colId xmlns:a16="http://schemas.microsoft.com/office/drawing/2014/main" val="1414493579"/>
                    </a:ext>
                  </a:extLst>
                </a:gridCol>
                <a:gridCol w="1105120">
                  <a:extLst>
                    <a:ext uri="{9D8B030D-6E8A-4147-A177-3AD203B41FA5}">
                      <a16:colId xmlns:a16="http://schemas.microsoft.com/office/drawing/2014/main" val="883390276"/>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D4</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E0</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B8</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1E</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6450308"/>
                  </a:ext>
                </a:extLst>
              </a:tr>
              <a:tr h="1129233">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27</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BF</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B4</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41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062596"/>
                  </a:ext>
                </a:extLst>
              </a:tr>
              <a:tr h="1129233">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11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98</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5D</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52</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503787"/>
                  </a:ext>
                </a:extLst>
              </a:tr>
              <a:tr h="1129233">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AE</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F1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E5</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30</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7120906"/>
                  </a:ext>
                </a:extLst>
              </a:tr>
            </a:tbl>
          </a:graphicData>
        </a:graphic>
      </p:graphicFrame>
      <p:graphicFrame>
        <p:nvGraphicFramePr>
          <p:cNvPr id="20" name="Table 19">
            <a:extLst>
              <a:ext uri="{FF2B5EF4-FFF2-40B4-BE49-F238E27FC236}">
                <a16:creationId xmlns:a16="http://schemas.microsoft.com/office/drawing/2014/main" id="{778B6B83-07F6-E9D9-36A6-74211C583E2A}"/>
              </a:ext>
            </a:extLst>
          </p:cNvPr>
          <p:cNvGraphicFramePr>
            <a:graphicFrameLocks noGrp="1"/>
          </p:cNvGraphicFramePr>
          <p:nvPr>
            <p:extLst>
              <p:ext uri="{D42A27DB-BD31-4B8C-83A1-F6EECF244321}">
                <p14:modId xmlns:p14="http://schemas.microsoft.com/office/powerpoint/2010/main" val="1578562554"/>
              </p:ext>
            </p:extLst>
          </p:nvPr>
        </p:nvGraphicFramePr>
        <p:xfrm>
          <a:off x="6952513" y="2544089"/>
          <a:ext cx="331536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1131188387"/>
                    </a:ext>
                  </a:extLst>
                </a:gridCol>
                <a:gridCol w="1105120">
                  <a:extLst>
                    <a:ext uri="{9D8B030D-6E8A-4147-A177-3AD203B41FA5}">
                      <a16:colId xmlns:a16="http://schemas.microsoft.com/office/drawing/2014/main" val="3464715504"/>
                    </a:ext>
                  </a:extLst>
                </a:gridCol>
                <a:gridCol w="1105120">
                  <a:extLst>
                    <a:ext uri="{9D8B030D-6E8A-4147-A177-3AD203B41FA5}">
                      <a16:colId xmlns:a16="http://schemas.microsoft.com/office/drawing/2014/main" val="4201975854"/>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BF</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B4</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41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6776703"/>
                  </a:ext>
                </a:extLst>
              </a:tr>
            </a:tbl>
          </a:graphicData>
        </a:graphic>
      </p:graphicFrame>
      <p:graphicFrame>
        <p:nvGraphicFramePr>
          <p:cNvPr id="27" name="Table 26">
            <a:extLst>
              <a:ext uri="{FF2B5EF4-FFF2-40B4-BE49-F238E27FC236}">
                <a16:creationId xmlns:a16="http://schemas.microsoft.com/office/drawing/2014/main" id="{1E4DBE6E-7F8F-3B05-96BF-923ADBC16C81}"/>
              </a:ext>
            </a:extLst>
          </p:cNvPr>
          <p:cNvGraphicFramePr>
            <a:graphicFrameLocks noGrp="1"/>
          </p:cNvGraphicFramePr>
          <p:nvPr>
            <p:extLst>
              <p:ext uri="{D42A27DB-BD31-4B8C-83A1-F6EECF244321}">
                <p14:modId xmlns:p14="http://schemas.microsoft.com/office/powerpoint/2010/main" val="22085598"/>
              </p:ext>
            </p:extLst>
          </p:nvPr>
        </p:nvGraphicFramePr>
        <p:xfrm>
          <a:off x="10267873" y="2544088"/>
          <a:ext cx="110512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1131188387"/>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27</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96776703"/>
                  </a:ext>
                </a:extLst>
              </a:tr>
            </a:tbl>
          </a:graphicData>
        </a:graphic>
      </p:graphicFrame>
      <p:graphicFrame>
        <p:nvGraphicFramePr>
          <p:cNvPr id="29" name="Table 28">
            <a:extLst>
              <a:ext uri="{FF2B5EF4-FFF2-40B4-BE49-F238E27FC236}">
                <a16:creationId xmlns:a16="http://schemas.microsoft.com/office/drawing/2014/main" id="{90C820D2-88DF-D0CD-04FF-AE77313CADA6}"/>
              </a:ext>
            </a:extLst>
          </p:cNvPr>
          <p:cNvGraphicFramePr>
            <a:graphicFrameLocks noGrp="1"/>
          </p:cNvGraphicFramePr>
          <p:nvPr>
            <p:extLst>
              <p:ext uri="{D42A27DB-BD31-4B8C-83A1-F6EECF244321}">
                <p14:modId xmlns:p14="http://schemas.microsoft.com/office/powerpoint/2010/main" val="865656626"/>
              </p:ext>
            </p:extLst>
          </p:nvPr>
        </p:nvGraphicFramePr>
        <p:xfrm>
          <a:off x="6952513" y="3671734"/>
          <a:ext cx="221024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746447375"/>
                    </a:ext>
                  </a:extLst>
                </a:gridCol>
                <a:gridCol w="1105120">
                  <a:extLst>
                    <a:ext uri="{9D8B030D-6E8A-4147-A177-3AD203B41FA5}">
                      <a16:colId xmlns:a16="http://schemas.microsoft.com/office/drawing/2014/main" val="3936889971"/>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5D</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52</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3458787"/>
                  </a:ext>
                </a:extLst>
              </a:tr>
            </a:tbl>
          </a:graphicData>
        </a:graphic>
      </p:graphicFrame>
      <p:graphicFrame>
        <p:nvGraphicFramePr>
          <p:cNvPr id="30" name="Table 29">
            <a:extLst>
              <a:ext uri="{FF2B5EF4-FFF2-40B4-BE49-F238E27FC236}">
                <a16:creationId xmlns:a16="http://schemas.microsoft.com/office/drawing/2014/main" id="{BC70E821-96B5-28E3-0FF2-11875C3B2C9F}"/>
              </a:ext>
            </a:extLst>
          </p:cNvPr>
          <p:cNvGraphicFramePr>
            <a:graphicFrameLocks noGrp="1"/>
          </p:cNvGraphicFramePr>
          <p:nvPr>
            <p:extLst>
              <p:ext uri="{D42A27DB-BD31-4B8C-83A1-F6EECF244321}">
                <p14:modId xmlns:p14="http://schemas.microsoft.com/office/powerpoint/2010/main" val="4173918203"/>
              </p:ext>
            </p:extLst>
          </p:nvPr>
        </p:nvGraphicFramePr>
        <p:xfrm>
          <a:off x="9162753" y="3671734"/>
          <a:ext cx="221024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991291516"/>
                    </a:ext>
                  </a:extLst>
                </a:gridCol>
                <a:gridCol w="1105120">
                  <a:extLst>
                    <a:ext uri="{9D8B030D-6E8A-4147-A177-3AD203B41FA5}">
                      <a16:colId xmlns:a16="http://schemas.microsoft.com/office/drawing/2014/main" val="13492831"/>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11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98</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57223228"/>
                  </a:ext>
                </a:extLst>
              </a:tr>
            </a:tbl>
          </a:graphicData>
        </a:graphic>
      </p:graphicFrame>
      <p:graphicFrame>
        <p:nvGraphicFramePr>
          <p:cNvPr id="31" name="Table 30">
            <a:extLst>
              <a:ext uri="{FF2B5EF4-FFF2-40B4-BE49-F238E27FC236}">
                <a16:creationId xmlns:a16="http://schemas.microsoft.com/office/drawing/2014/main" id="{523A9107-B1E8-D264-84AD-94AF30DD374B}"/>
              </a:ext>
            </a:extLst>
          </p:cNvPr>
          <p:cNvGraphicFramePr>
            <a:graphicFrameLocks noGrp="1"/>
          </p:cNvGraphicFramePr>
          <p:nvPr>
            <p:extLst>
              <p:ext uri="{D42A27DB-BD31-4B8C-83A1-F6EECF244321}">
                <p14:modId xmlns:p14="http://schemas.microsoft.com/office/powerpoint/2010/main" val="760074441"/>
              </p:ext>
            </p:extLst>
          </p:nvPr>
        </p:nvGraphicFramePr>
        <p:xfrm>
          <a:off x="8057633" y="4800966"/>
          <a:ext cx="331536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889098149"/>
                    </a:ext>
                  </a:extLst>
                </a:gridCol>
                <a:gridCol w="1105120">
                  <a:extLst>
                    <a:ext uri="{9D8B030D-6E8A-4147-A177-3AD203B41FA5}">
                      <a16:colId xmlns:a16="http://schemas.microsoft.com/office/drawing/2014/main" val="2192442574"/>
                    </a:ext>
                  </a:extLst>
                </a:gridCol>
                <a:gridCol w="1105120">
                  <a:extLst>
                    <a:ext uri="{9D8B030D-6E8A-4147-A177-3AD203B41FA5}">
                      <a16:colId xmlns:a16="http://schemas.microsoft.com/office/drawing/2014/main" val="381261716"/>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AE</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F1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E5</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69088855"/>
                  </a:ext>
                </a:extLst>
              </a:tr>
            </a:tbl>
          </a:graphicData>
        </a:graphic>
      </p:graphicFrame>
      <p:graphicFrame>
        <p:nvGraphicFramePr>
          <p:cNvPr id="34" name="Table 33">
            <a:extLst>
              <a:ext uri="{FF2B5EF4-FFF2-40B4-BE49-F238E27FC236}">
                <a16:creationId xmlns:a16="http://schemas.microsoft.com/office/drawing/2014/main" id="{21A67414-FBD9-A7C5-9724-DFB3CF756ED8}"/>
              </a:ext>
            </a:extLst>
          </p:cNvPr>
          <p:cNvGraphicFramePr>
            <a:graphicFrameLocks noGrp="1"/>
          </p:cNvGraphicFramePr>
          <p:nvPr>
            <p:extLst>
              <p:ext uri="{D42A27DB-BD31-4B8C-83A1-F6EECF244321}">
                <p14:modId xmlns:p14="http://schemas.microsoft.com/office/powerpoint/2010/main" val="2181609970"/>
              </p:ext>
            </p:extLst>
          </p:nvPr>
        </p:nvGraphicFramePr>
        <p:xfrm>
          <a:off x="6952513" y="4802555"/>
          <a:ext cx="110512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4236138605"/>
                    </a:ext>
                  </a:extLst>
                </a:gridCol>
              </a:tblGrid>
              <a:tr h="1129233">
                <a:tc>
                  <a:txBody>
                    <a:bodyPr/>
                    <a:lstStyle/>
                    <a:p>
                      <a:pPr marL="0" marR="0" lvl="0" indent="0" algn="ctr" defTabSz="914400" rtl="0" eaLnBrk="1" fontAlgn="auto" latinLnBrk="0" hangingPunct="1">
                        <a:lnSpc>
                          <a:spcPct val="115000"/>
                        </a:lnSpc>
                        <a:spcBef>
                          <a:spcPts val="0"/>
                        </a:spcBef>
                        <a:spcAft>
                          <a:spcPts val="800"/>
                        </a:spcAft>
                        <a:buClrTx/>
                        <a:buSzTx/>
                        <a:buFontTx/>
                        <a:buNone/>
                        <a:tabLst/>
                        <a:defRPr/>
                      </a:pPr>
                      <a:r>
                        <a:rPr lang="en-GB" sz="4100" b="1" kern="1200">
                          <a:solidFill>
                            <a:schemeClr val="tx1"/>
                          </a:solidFill>
                          <a:effectLst/>
                          <a:latin typeface="Times New Roman" panose="02020603050405020304" pitchFamily="18" charset="0"/>
                          <a:ea typeface="+mn-ea"/>
                          <a:cs typeface="Times New Roman" panose="02020603050405020304" pitchFamily="18" charset="0"/>
                        </a:rPr>
                        <a:t>30</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4127237"/>
                  </a:ext>
                </a:extLst>
              </a:tr>
            </a:tbl>
          </a:graphicData>
        </a:graphic>
      </p:graphicFrame>
    </p:spTree>
    <p:extLst>
      <p:ext uri="{BB962C8B-B14F-4D97-AF65-F5344CB8AC3E}">
        <p14:creationId xmlns:p14="http://schemas.microsoft.com/office/powerpoint/2010/main" val="194898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1.11022E-16 -7.40741E-7 L -0.07279 -0.12222 C -0.08789 -0.14977 -0.11068 -0.16458 -0.13464 -0.16458 C -0.16185 -0.16458 -0.18359 -0.14977 -0.19883 -0.12222 L -0.27187 -7.40741E-7 " pathEditMode="relative" rAng="0" ptsTypes="AAAAA">
                                      <p:cBhvr>
                                        <p:cTn id="6" dur="2000" fill="hold"/>
                                        <p:tgtEl>
                                          <p:spTgt spid="27"/>
                                        </p:tgtEl>
                                        <p:attrNameLst>
                                          <p:attrName>ppt_x</p:attrName>
                                          <p:attrName>ppt_y</p:attrName>
                                        </p:attrNameLst>
                                      </p:cBhvr>
                                      <p:rCtr x="-13594" y="-8241"/>
                                    </p:animMotion>
                                  </p:childTnLst>
                                </p:cTn>
                              </p:par>
                              <p:par>
                                <p:cTn id="7" presetID="42" presetClass="path" presetSubtype="0" accel="50000" decel="50000" fill="hold" nodeType="withEffect">
                                  <p:stCondLst>
                                    <p:cond delay="0"/>
                                  </p:stCondLst>
                                  <p:childTnLst>
                                    <p:animMotion origin="layout" path="M 0 -7.40741E-7 L 0.09023 -7.40741E-7 " pathEditMode="relative" rAng="0" ptsTypes="AA">
                                      <p:cBhvr>
                                        <p:cTn id="8" dur="2000" fill="hold"/>
                                        <p:tgtEl>
                                          <p:spTgt spid="20"/>
                                        </p:tgtEl>
                                        <p:attrNameLst>
                                          <p:attrName>ppt_x</p:attrName>
                                          <p:attrName>ppt_y</p:attrName>
                                        </p:attrNameLst>
                                      </p:cBhvr>
                                      <p:rCtr x="4505" y="0"/>
                                    </p:animMotion>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2.5E-6 -4.44444E-6 L -0.04857 -0.05578 C -0.0586 -0.06851 -0.07383 -0.07523 -0.08985 -0.07523 C -0.10795 -0.07523 -0.12253 -0.06851 -0.13255 -0.05578 L -0.18125 -4.44444E-6 " pathEditMode="relative" rAng="0" ptsTypes="AAAAA">
                                      <p:cBhvr>
                                        <p:cTn id="12" dur="2000" fill="hold"/>
                                        <p:tgtEl>
                                          <p:spTgt spid="30"/>
                                        </p:tgtEl>
                                        <p:attrNameLst>
                                          <p:attrName>ppt_x</p:attrName>
                                          <p:attrName>ppt_y</p:attrName>
                                        </p:attrNameLst>
                                      </p:cBhvr>
                                      <p:rCtr x="-9063" y="-3773"/>
                                    </p:animMotion>
                                  </p:childTnLst>
                                </p:cTn>
                              </p:par>
                              <p:par>
                                <p:cTn id="13" presetID="42" presetClass="path" presetSubtype="0" accel="50000" decel="50000" fill="hold" nodeType="withEffect">
                                  <p:stCondLst>
                                    <p:cond delay="0"/>
                                  </p:stCondLst>
                                  <p:childTnLst>
                                    <p:animMotion origin="layout" path="M 2.5E-6 -2.59259E-6 L 0.18125 -2.59259E-6 " pathEditMode="relative" rAng="0" ptsTypes="AA">
                                      <p:cBhvr>
                                        <p:cTn id="14" dur="2000" fill="hold"/>
                                        <p:tgtEl>
                                          <p:spTgt spid="29"/>
                                        </p:tgtEl>
                                        <p:attrNameLst>
                                          <p:attrName>ppt_x</p:attrName>
                                          <p:attrName>ppt_y</p:attrName>
                                        </p:attrNameLst>
                                      </p:cBhvr>
                                      <p:rCtr x="9063" y="0"/>
                                    </p:animMotion>
                                  </p:child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5E-6 0.00092 L -0.02435 0.09907 C -0.02968 0.12199 -0.03697 0.13495 -0.04544 0.13495 C -0.05481 0.13495 -0.06223 0.12199 -0.06653 0.09907 L -0.09062 0.00092 " pathEditMode="relative" rAng="0" ptsTypes="AAAAA">
                                      <p:cBhvr>
                                        <p:cTn id="18" dur="2000" fill="hold"/>
                                        <p:tgtEl>
                                          <p:spTgt spid="31"/>
                                        </p:tgtEl>
                                        <p:attrNameLst>
                                          <p:attrName>ppt_x</p:attrName>
                                          <p:attrName>ppt_y</p:attrName>
                                        </p:attrNameLst>
                                      </p:cBhvr>
                                      <p:rCtr x="-4531" y="6690"/>
                                    </p:animMotion>
                                  </p:childTnLst>
                                </p:cTn>
                              </p:par>
                              <p:par>
                                <p:cTn id="19" presetID="42" presetClass="path" presetSubtype="0" accel="50000" decel="50000" fill="hold" nodeType="withEffect">
                                  <p:stCondLst>
                                    <p:cond delay="0"/>
                                  </p:stCondLst>
                                  <p:childTnLst>
                                    <p:animMotion origin="layout" path="M 5E-6 1.11111E-6 L 0.27188 0.00069 " pathEditMode="relative" rAng="0" ptsTypes="AA">
                                      <p:cBhvr>
                                        <p:cTn id="20" dur="2000" fill="hold"/>
                                        <p:tgtEl>
                                          <p:spTgt spid="34"/>
                                        </p:tgtEl>
                                        <p:attrNameLst>
                                          <p:attrName>ppt_x</p:attrName>
                                          <p:attrName>ppt_y</p:attrName>
                                        </p:attrNameLst>
                                      </p:cBhvr>
                                      <p:rCtr x="1359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84156-1C1C-C449-9BC7-D594A5E0C392}"/>
              </a:ext>
            </a:extLst>
          </p:cNvPr>
          <p:cNvSpPr>
            <a:spLocks noGrp="1"/>
          </p:cNvSpPr>
          <p:nvPr>
            <p:ph type="title"/>
          </p:nvPr>
        </p:nvSpPr>
        <p:spPr>
          <a:xfrm>
            <a:off x="1266583" y="250565"/>
            <a:ext cx="4559710" cy="1325563"/>
          </a:xfrm>
        </p:spPr>
        <p:txBody>
          <a:bodyPr/>
          <a:lstStyle/>
          <a:p>
            <a:r>
              <a:rPr lang="en-US" sz="4000" b="1" kern="0" spc="-37">
                <a:solidFill>
                  <a:srgbClr val="000000"/>
                </a:solidFill>
                <a:latin typeface="Montserrat" pitchFamily="34" charset="0"/>
                <a:ea typeface="+mn-ea"/>
                <a:cs typeface="+mn-cs"/>
              </a:rPr>
              <a:t>InvsubByte</a:t>
            </a:r>
            <a:endParaRPr lang="en-US" sz="4000" b="1" kern="0" spc="-37" dirty="0">
              <a:solidFill>
                <a:srgbClr val="000000"/>
              </a:solidFill>
              <a:latin typeface="Montserrat" pitchFamily="34" charset="0"/>
              <a:ea typeface="+mn-ea"/>
              <a:cs typeface="+mn-cs"/>
            </a:endParaRPr>
          </a:p>
        </p:txBody>
      </p:sp>
      <p:sp>
        <p:nvSpPr>
          <p:cNvPr id="3" name="TextBox 2">
            <a:extLst>
              <a:ext uri="{FF2B5EF4-FFF2-40B4-BE49-F238E27FC236}">
                <a16:creationId xmlns:a16="http://schemas.microsoft.com/office/drawing/2014/main" id="{F3C7F944-ED74-E527-31A6-27BB792C02E3}"/>
              </a:ext>
            </a:extLst>
          </p:cNvPr>
          <p:cNvSpPr txBox="1"/>
          <p:nvPr/>
        </p:nvSpPr>
        <p:spPr>
          <a:xfrm>
            <a:off x="452284" y="1276744"/>
            <a:ext cx="11739716" cy="878895"/>
          </a:xfrm>
          <a:prstGeom prst="rect">
            <a:avLst/>
          </a:prstGeom>
          <a:noFill/>
        </p:spPr>
        <p:txBody>
          <a:bodyPr wrap="square" rtlCol="0">
            <a:spAutoFit/>
          </a:bodyPr>
          <a:lstStyle/>
          <a:p>
            <a:pPr marL="0" marR="0">
              <a:lnSpc>
                <a:spcPct val="150000"/>
              </a:lnSpc>
              <a:spcBef>
                <a:spcPts val="0"/>
              </a:spcBef>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InvSubBytes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byte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AES.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InvSubBytes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gọi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S-box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đảo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(Inverse S-box)</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731EAA6-05E4-9D64-A5D6-26EFDBAF3743}"/>
              </a:ext>
            </a:extLst>
          </p:cNvPr>
          <p:cNvPicPr>
            <a:picLocks noChangeAspect="1"/>
          </p:cNvPicPr>
          <p:nvPr/>
        </p:nvPicPr>
        <p:blipFill rotWithShape="1">
          <a:blip r:embed="rId2"/>
          <a:srcRect t="8811"/>
          <a:stretch/>
        </p:blipFill>
        <p:spPr>
          <a:xfrm>
            <a:off x="4979515" y="2134586"/>
            <a:ext cx="7107373" cy="4252145"/>
          </a:xfrm>
          <a:prstGeom prst="rect">
            <a:avLst/>
          </a:prstGeom>
        </p:spPr>
      </p:pic>
      <p:sp>
        <p:nvSpPr>
          <p:cNvPr id="5" name="TextBox 4">
            <a:extLst>
              <a:ext uri="{FF2B5EF4-FFF2-40B4-BE49-F238E27FC236}">
                <a16:creationId xmlns:a16="http://schemas.microsoft.com/office/drawing/2014/main" id="{A719AE95-B331-194D-E446-71035F9456CE}"/>
              </a:ext>
            </a:extLst>
          </p:cNvPr>
          <p:cNvSpPr txBox="1"/>
          <p:nvPr/>
        </p:nvSpPr>
        <p:spPr>
          <a:xfrm>
            <a:off x="452284" y="2265585"/>
            <a:ext cx="4630993" cy="3782446"/>
          </a:xfrm>
          <a:prstGeom prst="rect">
            <a:avLst/>
          </a:prstGeom>
          <a:noFill/>
        </p:spPr>
        <p:txBody>
          <a:bodyPr wrap="square" rtlCol="0">
            <a:spAutoFit/>
          </a:bodyPr>
          <a:lstStyle/>
          <a:p>
            <a:pPr marL="0" marR="0">
              <a:lnSpc>
                <a:spcPct val="150000"/>
              </a:lnSpc>
              <a:spcBef>
                <a:spcPts val="0"/>
              </a:spcBef>
              <a:spcAft>
                <a:spcPts val="800"/>
              </a:spcAft>
            </a:pP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Hàm</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InvSubBytes</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lnSpc>
                <a:spcPct val="150000"/>
              </a:lnSpc>
              <a:spcBef>
                <a:spcPts val="0"/>
              </a:spcBef>
              <a:spcAft>
                <a:spcPts val="800"/>
              </a:spcAft>
            </a:pP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chuỗi</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hex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"2B7E1516").</a:t>
            </a:r>
          </a:p>
          <a:p>
            <a:pPr marL="0" marR="0">
              <a:lnSpc>
                <a:spcPct val="150000"/>
              </a:lnSpc>
              <a:spcBef>
                <a:spcPts val="0"/>
              </a:spcBef>
              <a:spcAft>
                <a:spcPts val="800"/>
              </a:spcAft>
            </a:pP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Tách</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chuỗi</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hex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cặp</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ký</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"2B", "7E", "15", "16").</a:t>
            </a:r>
          </a:p>
          <a:p>
            <a:pPr marL="0" marR="0">
              <a:lnSpc>
                <a:spcPct val="150000"/>
              </a:lnSpc>
              <a:spcBef>
                <a:spcPts val="0"/>
              </a:spcBef>
              <a:spcAft>
                <a:spcPts val="800"/>
              </a:spcAft>
            </a:pP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cặp</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ký</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invSbox</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ngược</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lấy</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vị</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trí</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lnSpc>
                <a:spcPct val="150000"/>
              </a:lnSpc>
              <a:spcBef>
                <a:spcPts val="0"/>
              </a:spcBef>
              <a:spcAft>
                <a:spcPts val="800"/>
              </a:spcAft>
            </a:pP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Ghép</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chuỗi</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hex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6" name="Rectangle: Rounded Corners 5">
            <a:extLst>
              <a:ext uri="{FF2B5EF4-FFF2-40B4-BE49-F238E27FC236}">
                <a16:creationId xmlns:a16="http://schemas.microsoft.com/office/drawing/2014/main" id="{CF4863FF-F7FE-94F7-B84C-62AA622ED9EE}"/>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41121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AA24-EB68-437D-B94C-85D2EA7A9899}"/>
              </a:ext>
            </a:extLst>
          </p:cNvPr>
          <p:cNvSpPr>
            <a:spLocks noGrp="1"/>
          </p:cNvSpPr>
          <p:nvPr>
            <p:ph type="title"/>
          </p:nvPr>
        </p:nvSpPr>
        <p:spPr>
          <a:xfrm>
            <a:off x="838199" y="240529"/>
            <a:ext cx="10515600" cy="693420"/>
          </a:xfrm>
        </p:spPr>
        <p:txBody>
          <a:bodyPr>
            <a:normAutofit fontScale="90000"/>
          </a:bodyPr>
          <a:lstStyle/>
          <a:p>
            <a:pPr algn="ctr"/>
            <a:r>
              <a:rPr lang="en-US" b="1" dirty="0" err="1">
                <a:latin typeface="Times New Roman" panose="02020603050405020304" pitchFamily="18" charset="0"/>
                <a:cs typeface="Times New Roman" panose="02020603050405020304" pitchFamily="18" charset="0"/>
              </a:rPr>
              <a:t>InvMixColumns</a:t>
            </a:r>
            <a:endParaRPr lang="en-US"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AE11D94-51BA-4D41-8363-07285CDA94EE}"/>
              </a:ext>
            </a:extLst>
          </p:cNvPr>
          <p:cNvSpPr txBox="1"/>
          <p:nvPr/>
        </p:nvSpPr>
        <p:spPr>
          <a:xfrm>
            <a:off x="218543" y="809535"/>
            <a:ext cx="11754911" cy="2739211"/>
          </a:xfrm>
          <a:prstGeom prst="rect">
            <a:avLst/>
          </a:prstGeom>
          <a:noFill/>
        </p:spPr>
        <p:txBody>
          <a:bodyPr wrap="square" rtlCol="0">
            <a:spAutoFit/>
          </a:bodyPr>
          <a:lstStyle/>
          <a:p>
            <a:pPr eaLnBrk="0" hangingPunct="0"/>
            <a:r>
              <a:rPr lang="en-US" sz="2000">
                <a:effectLst/>
                <a:latin typeface="Times New Roman" panose="02020603050405020304" pitchFamily="18" charset="0"/>
                <a:ea typeface="Calibri" panose="020F0502020204030204" pitchFamily="34" charset="0"/>
              </a:rPr>
              <a:t>- Phép biến đổi ngược InvMixColumns: Là phép biến đổi ngược với phép biến đổi MixColumns. InvMixColumns cũng thực hiện thao tác theo từng cột của trạng thái, xem mỗi cột như một đa thức bậc 3 gồm 4 hạng tử trên trường GF(2^8). Các cột của phép InvMixColumns được nhân theo modulo </a:t>
            </a:r>
            <a:r>
              <a:rPr lang="en-US" sz="2000" b="1">
                <a:effectLst/>
                <a:latin typeface="Times New Roman" panose="02020603050405020304" pitchFamily="18" charset="0"/>
                <a:ea typeface="Calibri" panose="020F0502020204030204" pitchFamily="34" charset="0"/>
              </a:rPr>
              <a:t>x</a:t>
            </a:r>
            <a:r>
              <a:rPr lang="en-US" sz="2000" b="1" baseline="30000">
                <a:effectLst/>
                <a:latin typeface="Times New Roman" panose="02020603050405020304" pitchFamily="18" charset="0"/>
                <a:ea typeface="Calibri" panose="020F0502020204030204" pitchFamily="34" charset="0"/>
              </a:rPr>
              <a:t>4 </a:t>
            </a:r>
            <a:r>
              <a:rPr lang="en-US" sz="2000" b="1">
                <a:effectLst/>
                <a:latin typeface="Times New Roman" panose="02020603050405020304" pitchFamily="18" charset="0"/>
                <a:ea typeface="Calibri" panose="020F0502020204030204" pitchFamily="34" charset="0"/>
              </a:rPr>
              <a:t>+ 1</a:t>
            </a:r>
            <a:r>
              <a:rPr lang="en-US" sz="2000">
                <a:effectLst/>
                <a:latin typeface="Times New Roman" panose="02020603050405020304" pitchFamily="18" charset="0"/>
                <a:ea typeface="Calibri" panose="020F0502020204030204" pitchFamily="34" charset="0"/>
              </a:rPr>
              <a:t> với đa thức nghịch đảo a(x) chính là đa thức </a:t>
            </a:r>
            <a:r>
              <a:rPr lang="en-US" sz="2000" b="1">
                <a:effectLst/>
                <a:latin typeface="Times New Roman" panose="02020603050405020304" pitchFamily="18" charset="0"/>
                <a:ea typeface="Calibri" panose="020F0502020204030204" pitchFamily="34" charset="0"/>
              </a:rPr>
              <a:t>a</a:t>
            </a:r>
            <a:r>
              <a:rPr lang="en-US" sz="2000" b="1" baseline="30000">
                <a:effectLst/>
                <a:latin typeface="Times New Roman" panose="02020603050405020304" pitchFamily="18" charset="0"/>
                <a:ea typeface="Calibri" panose="020F0502020204030204" pitchFamily="34" charset="0"/>
              </a:rPr>
              <a:t>-1</a:t>
            </a:r>
            <a:r>
              <a:rPr lang="en-US" sz="2000" b="1">
                <a:effectLst/>
                <a:latin typeface="Times New Roman" panose="02020603050405020304" pitchFamily="18" charset="0"/>
                <a:ea typeface="Calibri" panose="020F0502020204030204" pitchFamily="34" charset="0"/>
              </a:rPr>
              <a:t>(x)</a:t>
            </a:r>
            <a:r>
              <a:rPr lang="en-US" sz="2000">
                <a:effectLst/>
                <a:latin typeface="Times New Roman" panose="02020603050405020304" pitchFamily="18" charset="0"/>
                <a:ea typeface="Calibri" panose="020F0502020204030204" pitchFamily="34" charset="0"/>
              </a:rPr>
              <a:t> được định nghĩa:</a:t>
            </a:r>
            <a:endParaRPr lang="en-US" sz="2000">
              <a:effectLst/>
              <a:latin typeface="Arial" panose="020B0604020202020204" pitchFamily="34" charset="0"/>
              <a:ea typeface="Calibri" panose="020F0502020204030204" pitchFamily="34" charset="0"/>
            </a:endParaRPr>
          </a:p>
          <a:p>
            <a:pPr marL="285750" indent="-285750">
              <a:buFontTx/>
              <a:buChar char="-"/>
            </a:pPr>
            <a:endParaRPr lang="en-US" sz="1800">
              <a:effectLst/>
              <a:latin typeface="Arial" panose="020B0604020202020204" pitchFamily="34" charset="0"/>
              <a:ea typeface="Calibri" panose="020F0502020204030204" pitchFamily="34" charset="0"/>
            </a:endParaRPr>
          </a:p>
          <a:p>
            <a:endParaRPr lang="en-US"/>
          </a:p>
          <a:p>
            <a:endParaRPr lang="en-US" sz="1800">
              <a:effectLst/>
              <a:latin typeface="Times New Roman" panose="02020603050405020304" pitchFamily="18" charset="0"/>
              <a:ea typeface="Calibri" panose="020F0502020204030204" pitchFamily="34" charset="0"/>
            </a:endParaRPr>
          </a:p>
          <a:p>
            <a:pPr marL="285750" indent="-285750">
              <a:buFontTx/>
              <a:buChar char="-"/>
            </a:pPr>
            <a:r>
              <a:rPr lang="en-US" sz="2000">
                <a:effectLst/>
                <a:latin typeface="Times New Roman" panose="02020603050405020304" pitchFamily="18" charset="0"/>
                <a:ea typeface="Calibri" panose="020F0502020204030204" pitchFamily="34" charset="0"/>
              </a:rPr>
              <a:t>Có thể biểu diễn bằng 1 phép nhân ma trận như sau:</a:t>
            </a:r>
          </a:p>
          <a:p>
            <a:pPr marL="285750" indent="-285750">
              <a:buFontTx/>
              <a:buChar char="-"/>
            </a:pPr>
            <a:endParaRPr lang="en-US"/>
          </a:p>
        </p:txBody>
      </p:sp>
      <p:pic>
        <p:nvPicPr>
          <p:cNvPr id="5" name="Picture 4">
            <a:extLst>
              <a:ext uri="{FF2B5EF4-FFF2-40B4-BE49-F238E27FC236}">
                <a16:creationId xmlns:a16="http://schemas.microsoft.com/office/drawing/2014/main" id="{FC3B175D-9E24-47EA-BCA7-3807588B8455}"/>
              </a:ext>
            </a:extLst>
          </p:cNvPr>
          <p:cNvPicPr>
            <a:picLocks noChangeAspect="1"/>
          </p:cNvPicPr>
          <p:nvPr/>
        </p:nvPicPr>
        <p:blipFill>
          <a:blip r:embed="rId2"/>
          <a:stretch>
            <a:fillRect/>
          </a:stretch>
        </p:blipFill>
        <p:spPr>
          <a:xfrm>
            <a:off x="4274660" y="2179140"/>
            <a:ext cx="3642676" cy="754445"/>
          </a:xfrm>
          <a:prstGeom prst="rect">
            <a:avLst/>
          </a:prstGeom>
        </p:spPr>
      </p:pic>
      <p:pic>
        <p:nvPicPr>
          <p:cNvPr id="7" name="Picture 6">
            <a:extLst>
              <a:ext uri="{FF2B5EF4-FFF2-40B4-BE49-F238E27FC236}">
                <a16:creationId xmlns:a16="http://schemas.microsoft.com/office/drawing/2014/main" id="{2496640E-0B53-469D-B00E-DD7818D15489}"/>
              </a:ext>
            </a:extLst>
          </p:cNvPr>
          <p:cNvPicPr>
            <a:picLocks noChangeAspect="1"/>
          </p:cNvPicPr>
          <p:nvPr/>
        </p:nvPicPr>
        <p:blipFill>
          <a:blip r:embed="rId3"/>
          <a:stretch>
            <a:fillRect/>
          </a:stretch>
        </p:blipFill>
        <p:spPr>
          <a:xfrm>
            <a:off x="2660658" y="3299918"/>
            <a:ext cx="6132234" cy="3339420"/>
          </a:xfrm>
          <a:prstGeom prst="rect">
            <a:avLst/>
          </a:prstGeom>
        </p:spPr>
      </p:pic>
    </p:spTree>
    <p:extLst>
      <p:ext uri="{BB962C8B-B14F-4D97-AF65-F5344CB8AC3E}">
        <p14:creationId xmlns:p14="http://schemas.microsoft.com/office/powerpoint/2010/main" val="363726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sp>
        <p:nvSpPr>
          <p:cNvPr id="4" name="Text 2"/>
          <p:cNvSpPr/>
          <p:nvPr/>
        </p:nvSpPr>
        <p:spPr>
          <a:xfrm>
            <a:off x="630633" y="506908"/>
            <a:ext cx="7958932" cy="1151930"/>
          </a:xfrm>
          <a:prstGeom prst="rect">
            <a:avLst/>
          </a:prstGeom>
          <a:noFill/>
          <a:ln/>
        </p:spPr>
        <p:txBody>
          <a:bodyPr wrap="square" rtlCol="0" anchor="t"/>
          <a:lstStyle/>
          <a:p>
            <a:pPr>
              <a:lnSpc>
                <a:spcPts val="4535"/>
              </a:lnSpc>
            </a:pPr>
            <a:r>
              <a:rPr lang="en-US" sz="3628" b="1" kern="0" spc="-37" dirty="0">
                <a:solidFill>
                  <a:srgbClr val="000000"/>
                </a:solidFill>
                <a:latin typeface="Montserrat" pitchFamily="34" charset="0"/>
                <a:ea typeface="Montserrat" pitchFamily="34" charset="-122"/>
                <a:cs typeface="Montserrat" pitchFamily="34" charset="-120"/>
              </a:rPr>
              <a:t>Bảo mật và tính toàn vẹn dữ liệu với AES</a:t>
            </a:r>
            <a:endParaRPr lang="en-US" sz="3628" dirty="0"/>
          </a:p>
        </p:txBody>
      </p:sp>
      <p:sp>
        <p:nvSpPr>
          <p:cNvPr id="5" name="Text 3"/>
          <p:cNvSpPr/>
          <p:nvPr/>
        </p:nvSpPr>
        <p:spPr>
          <a:xfrm>
            <a:off x="630634" y="2119511"/>
            <a:ext cx="1652488" cy="287933"/>
          </a:xfrm>
          <a:prstGeom prst="rect">
            <a:avLst/>
          </a:prstGeom>
          <a:noFill/>
          <a:ln/>
        </p:spPr>
        <p:txBody>
          <a:bodyPr wrap="none" rtlCol="0" anchor="t"/>
          <a:lstStyle/>
          <a:p>
            <a:pPr>
              <a:lnSpc>
                <a:spcPts val="2267"/>
              </a:lnSpc>
            </a:pPr>
            <a:r>
              <a:rPr lang="en-US" sz="1814" b="1" kern="0" spc="-18" dirty="0">
                <a:solidFill>
                  <a:srgbClr val="000000"/>
                </a:solidFill>
                <a:latin typeface="Montserrat" pitchFamily="34" charset="0"/>
                <a:ea typeface="Montserrat" pitchFamily="34" charset="-122"/>
                <a:cs typeface="Montserrat" pitchFamily="34" charset="-120"/>
              </a:rPr>
              <a:t>Tính bảo mật</a:t>
            </a:r>
            <a:endParaRPr lang="en-US" sz="1814" dirty="0"/>
          </a:p>
        </p:txBody>
      </p:sp>
      <p:sp>
        <p:nvSpPr>
          <p:cNvPr id="6" name="Text 4"/>
          <p:cNvSpPr/>
          <p:nvPr/>
        </p:nvSpPr>
        <p:spPr>
          <a:xfrm>
            <a:off x="630633" y="2591694"/>
            <a:ext cx="2919923" cy="3040658"/>
          </a:xfrm>
          <a:prstGeom prst="rect">
            <a:avLst/>
          </a:prstGeom>
          <a:noFill/>
          <a:ln/>
        </p:spPr>
        <p:txBody>
          <a:bodyPr wrap="square" rtlCol="0" anchor="t"/>
          <a:lstStyle/>
          <a:p>
            <a:pPr algn="just">
              <a:lnSpc>
                <a:spcPct val="150000"/>
              </a:lnSpc>
            </a:pPr>
            <a:r>
              <a:rPr lang="en-US" sz="1600" dirty="0">
                <a:solidFill>
                  <a:srgbClr val="3D3838"/>
                </a:solidFill>
                <a:latin typeface="Source Sans Pro" pitchFamily="34" charset="0"/>
                <a:ea typeface="Source Sans Pro" pitchFamily="34" charset="-122"/>
                <a:cs typeface="Source Sans Pro" pitchFamily="34" charset="-120"/>
              </a:rPr>
              <a:t>Với mã hoá AES 128/192/256 bit, dữ liệu được bảo vệ một cách tuyệt đối khỏi các cuộc tấn công mã hoá thô và phá vỡ. Kẻ xấu sẽ gặp rất nhiều khó khăn khi cố gắng giải mã những dữ liệu được mã hoá bằng AES.</a:t>
            </a:r>
            <a:endParaRPr lang="en-US" sz="1600" dirty="0"/>
          </a:p>
        </p:txBody>
      </p:sp>
      <p:sp>
        <p:nvSpPr>
          <p:cNvPr id="7" name="Text 5"/>
          <p:cNvSpPr/>
          <p:nvPr/>
        </p:nvSpPr>
        <p:spPr>
          <a:xfrm>
            <a:off x="3955298" y="2119511"/>
            <a:ext cx="1652488" cy="287933"/>
          </a:xfrm>
          <a:prstGeom prst="rect">
            <a:avLst/>
          </a:prstGeom>
          <a:noFill/>
          <a:ln/>
        </p:spPr>
        <p:txBody>
          <a:bodyPr wrap="none" rtlCol="0" anchor="t"/>
          <a:lstStyle/>
          <a:p>
            <a:pPr>
              <a:lnSpc>
                <a:spcPts val="2267"/>
              </a:lnSpc>
            </a:pPr>
            <a:r>
              <a:rPr lang="en-US" sz="1814" b="1" kern="0" spc="-18" dirty="0">
                <a:solidFill>
                  <a:srgbClr val="000000"/>
                </a:solidFill>
                <a:latin typeface="Montserrat" pitchFamily="34" charset="0"/>
                <a:ea typeface="Montserrat" pitchFamily="34" charset="-122"/>
                <a:cs typeface="Montserrat" pitchFamily="34" charset="-120"/>
              </a:rPr>
              <a:t>Tính toàn vẹn</a:t>
            </a:r>
            <a:endParaRPr lang="en-US" sz="1814" dirty="0"/>
          </a:p>
        </p:txBody>
      </p:sp>
      <p:sp>
        <p:nvSpPr>
          <p:cNvPr id="8" name="Text 6"/>
          <p:cNvSpPr/>
          <p:nvPr/>
        </p:nvSpPr>
        <p:spPr>
          <a:xfrm>
            <a:off x="3955298" y="2591693"/>
            <a:ext cx="5078625" cy="3593505"/>
          </a:xfrm>
          <a:prstGeom prst="rect">
            <a:avLst/>
          </a:prstGeom>
          <a:noFill/>
          <a:ln/>
        </p:spPr>
        <p:txBody>
          <a:bodyPr wrap="square" rtlCol="0" anchor="t"/>
          <a:lstStyle/>
          <a:p>
            <a:pPr algn="just">
              <a:lnSpc>
                <a:spcPct val="150000"/>
              </a:lnSpc>
            </a:pPr>
            <a:r>
              <a:rPr lang="en-US" sz="1600" dirty="0">
                <a:solidFill>
                  <a:srgbClr val="3D3838"/>
                </a:solidFill>
                <a:latin typeface="Source Sans Pro" pitchFamily="34" charset="0"/>
                <a:ea typeface="Source Sans Pro" pitchFamily="34" charset="-122"/>
                <a:cs typeface="Source Sans Pro" pitchFamily="34" charset="-120"/>
              </a:rPr>
              <a:t>Các phép toán chặt chẽ trong AES như SubBytes, ShiftRows, MixColumns và AddRoundKey đảm bảo rằng dữ liệu không thể bị thay đổi hoặc can thiệp trái phép mà không bị phát hiện. Điều này rất quan trọng trong các ứng dụng yêu cầu tính toàn vẹn cao.</a:t>
            </a:r>
            <a:endParaRPr lang="en-US" sz="1600" dirty="0"/>
          </a:p>
        </p:txBody>
      </p:sp>
      <p:pic>
        <p:nvPicPr>
          <p:cNvPr id="14" name="Image 0" descr="preencoded.png">
            <a:extLst>
              <a:ext uri="{FF2B5EF4-FFF2-40B4-BE49-F238E27FC236}">
                <a16:creationId xmlns:a16="http://schemas.microsoft.com/office/drawing/2014/main" id="{35AD1CB2-433F-26AC-C773-FC4950991747}"/>
              </a:ext>
            </a:extLst>
          </p:cNvPr>
          <p:cNvPicPr>
            <a:picLocks noChangeAspect="1"/>
          </p:cNvPicPr>
          <p:nvPr/>
        </p:nvPicPr>
        <p:blipFill>
          <a:blip r:embed="rId3"/>
          <a:stretch>
            <a:fillRect/>
          </a:stretch>
        </p:blipFill>
        <p:spPr>
          <a:xfrm>
            <a:off x="9151620" y="0"/>
            <a:ext cx="5486400" cy="82296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E11D94-51BA-4D41-8363-07285CDA94EE}"/>
              </a:ext>
            </a:extLst>
          </p:cNvPr>
          <p:cNvSpPr txBox="1"/>
          <p:nvPr/>
        </p:nvSpPr>
        <p:spPr>
          <a:xfrm>
            <a:off x="218542" y="1261513"/>
            <a:ext cx="11754911" cy="646331"/>
          </a:xfrm>
          <a:prstGeom prst="rect">
            <a:avLst/>
          </a:prstGeom>
          <a:noFill/>
        </p:spPr>
        <p:txBody>
          <a:bodyPr wrap="square" rtlCol="0">
            <a:spAutoFit/>
          </a:bodyPr>
          <a:lstStyle/>
          <a:p>
            <a:pPr marL="285750" indent="-285750">
              <a:buFontTx/>
              <a:buChar char="-"/>
            </a:pPr>
            <a:r>
              <a:rPr lang="en-US" sz="1800">
                <a:effectLst/>
                <a:latin typeface="Times New Roman" panose="02020603050405020304" pitchFamily="18" charset="0"/>
                <a:ea typeface="Calibri" panose="020F0502020204030204" pitchFamily="34" charset="0"/>
              </a:rPr>
              <a:t>Kết quả là 4 byte trong mỗi cột sẽ được thay thế theo công thức như sau:</a:t>
            </a:r>
          </a:p>
          <a:p>
            <a:pPr marL="285750" indent="-285750">
              <a:buFontTx/>
              <a:buChar char="-"/>
            </a:pPr>
            <a:endParaRPr lang="en-US"/>
          </a:p>
        </p:txBody>
      </p:sp>
      <p:pic>
        <p:nvPicPr>
          <p:cNvPr id="10" name="Picture 9">
            <a:extLst>
              <a:ext uri="{FF2B5EF4-FFF2-40B4-BE49-F238E27FC236}">
                <a16:creationId xmlns:a16="http://schemas.microsoft.com/office/drawing/2014/main" id="{CBE39EC6-54B1-4BEE-973C-8DE1A429436A}"/>
              </a:ext>
            </a:extLst>
          </p:cNvPr>
          <p:cNvPicPr/>
          <p:nvPr/>
        </p:nvPicPr>
        <p:blipFill>
          <a:blip r:embed="rId2"/>
          <a:stretch>
            <a:fillRect/>
          </a:stretch>
        </p:blipFill>
        <p:spPr>
          <a:xfrm>
            <a:off x="6196999" y="1638453"/>
            <a:ext cx="6071101" cy="2645327"/>
          </a:xfrm>
          <a:prstGeom prst="rect">
            <a:avLst/>
          </a:prstGeom>
        </p:spPr>
      </p:pic>
      <p:pic>
        <p:nvPicPr>
          <p:cNvPr id="11" name="Picture 10">
            <a:extLst>
              <a:ext uri="{FF2B5EF4-FFF2-40B4-BE49-F238E27FC236}">
                <a16:creationId xmlns:a16="http://schemas.microsoft.com/office/drawing/2014/main" id="{DFF2B5AE-F11F-4DAD-8765-B3BD6AF4027E}"/>
              </a:ext>
            </a:extLst>
          </p:cNvPr>
          <p:cNvPicPr>
            <a:picLocks noChangeAspect="1"/>
          </p:cNvPicPr>
          <p:nvPr/>
        </p:nvPicPr>
        <p:blipFill rotWithShape="1">
          <a:blip r:embed="rId3"/>
          <a:srcRect t="20784" b="2160"/>
          <a:stretch/>
        </p:blipFill>
        <p:spPr>
          <a:xfrm>
            <a:off x="-137232" y="1584678"/>
            <a:ext cx="6132234" cy="2573202"/>
          </a:xfrm>
          <a:prstGeom prst="rect">
            <a:avLst/>
          </a:prstGeom>
        </p:spPr>
      </p:pic>
    </p:spTree>
    <p:extLst>
      <p:ext uri="{BB962C8B-B14F-4D97-AF65-F5344CB8AC3E}">
        <p14:creationId xmlns:p14="http://schemas.microsoft.com/office/powerpoint/2010/main" val="201008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833212-13FB-4A11-8AAC-721CEB603C52}"/>
              </a:ext>
            </a:extLst>
          </p:cNvPr>
          <p:cNvPicPr>
            <a:picLocks noChangeAspect="1"/>
          </p:cNvPicPr>
          <p:nvPr/>
        </p:nvPicPr>
        <p:blipFill rotWithShape="1">
          <a:blip r:embed="rId3"/>
          <a:srcRect r="27554"/>
          <a:stretch/>
        </p:blipFill>
        <p:spPr>
          <a:xfrm>
            <a:off x="72423" y="39421"/>
            <a:ext cx="6768793" cy="1973497"/>
          </a:xfrm>
          <a:prstGeom prst="rect">
            <a:avLst/>
          </a:prstGeom>
        </p:spPr>
      </p:pic>
      <p:sp>
        <p:nvSpPr>
          <p:cNvPr id="15" name="Rectangle 14">
            <a:extLst>
              <a:ext uri="{FF2B5EF4-FFF2-40B4-BE49-F238E27FC236}">
                <a16:creationId xmlns:a16="http://schemas.microsoft.com/office/drawing/2014/main" id="{79CCAD67-BA04-4658-AC2F-A69DAA59BA80}"/>
              </a:ext>
            </a:extLst>
          </p:cNvPr>
          <p:cNvSpPr/>
          <p:nvPr/>
        </p:nvSpPr>
        <p:spPr>
          <a:xfrm>
            <a:off x="271339" y="628722"/>
            <a:ext cx="546652" cy="13417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748379B-5678-43FC-BDB9-199F7D5D8149}"/>
              </a:ext>
            </a:extLst>
          </p:cNvPr>
          <p:cNvSpPr/>
          <p:nvPr/>
        </p:nvSpPr>
        <p:spPr>
          <a:xfrm>
            <a:off x="3781839" y="668116"/>
            <a:ext cx="1958008" cy="2686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1939C6A-5AD3-40BF-BCDB-514BA6CE7113}"/>
              </a:ext>
            </a:extLst>
          </p:cNvPr>
          <p:cNvPicPr>
            <a:picLocks noChangeAspect="1"/>
          </p:cNvPicPr>
          <p:nvPr/>
        </p:nvPicPr>
        <p:blipFill>
          <a:blip r:embed="rId4"/>
          <a:stretch>
            <a:fillRect/>
          </a:stretch>
        </p:blipFill>
        <p:spPr>
          <a:xfrm>
            <a:off x="6858000" y="379414"/>
            <a:ext cx="2065335" cy="1883367"/>
          </a:xfrm>
          <a:prstGeom prst="rect">
            <a:avLst/>
          </a:prstGeom>
        </p:spPr>
      </p:pic>
      <p:sp>
        <p:nvSpPr>
          <p:cNvPr id="23" name="Rectangle 22">
            <a:extLst>
              <a:ext uri="{FF2B5EF4-FFF2-40B4-BE49-F238E27FC236}">
                <a16:creationId xmlns:a16="http://schemas.microsoft.com/office/drawing/2014/main" id="{B1198A93-D23D-42B6-9A21-0F068FCAD317}"/>
              </a:ext>
            </a:extLst>
          </p:cNvPr>
          <p:cNvSpPr/>
          <p:nvPr/>
        </p:nvSpPr>
        <p:spPr>
          <a:xfrm>
            <a:off x="7011231" y="494473"/>
            <a:ext cx="405845" cy="4422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477B50C-4905-47B7-AB1A-73959D27A744}"/>
              </a:ext>
            </a:extLst>
          </p:cNvPr>
          <p:cNvPicPr>
            <a:picLocks noChangeAspect="1"/>
          </p:cNvPicPr>
          <p:nvPr/>
        </p:nvPicPr>
        <p:blipFill rotWithShape="1">
          <a:blip r:embed="rId5"/>
          <a:srcRect t="1557"/>
          <a:stretch/>
        </p:blipFill>
        <p:spPr>
          <a:xfrm>
            <a:off x="24603" y="2996961"/>
            <a:ext cx="12192000" cy="3747164"/>
          </a:xfrm>
          <a:prstGeom prst="rect">
            <a:avLst/>
          </a:prstGeom>
        </p:spPr>
      </p:pic>
      <p:pic>
        <p:nvPicPr>
          <p:cNvPr id="12" name="Picture 11">
            <a:extLst>
              <a:ext uri="{FF2B5EF4-FFF2-40B4-BE49-F238E27FC236}">
                <a16:creationId xmlns:a16="http://schemas.microsoft.com/office/drawing/2014/main" id="{AD79515F-CC9D-40D0-9427-878C909C3491}"/>
              </a:ext>
            </a:extLst>
          </p:cNvPr>
          <p:cNvPicPr>
            <a:picLocks noChangeAspect="1"/>
          </p:cNvPicPr>
          <p:nvPr/>
        </p:nvPicPr>
        <p:blipFill>
          <a:blip r:embed="rId6"/>
          <a:stretch>
            <a:fillRect/>
          </a:stretch>
        </p:blipFill>
        <p:spPr>
          <a:xfrm>
            <a:off x="544665" y="5771734"/>
            <a:ext cx="5857875" cy="1076325"/>
          </a:xfrm>
          <a:prstGeom prst="rect">
            <a:avLst/>
          </a:prstGeom>
        </p:spPr>
      </p:pic>
      <p:pic>
        <p:nvPicPr>
          <p:cNvPr id="14" name="Picture 13">
            <a:extLst>
              <a:ext uri="{FF2B5EF4-FFF2-40B4-BE49-F238E27FC236}">
                <a16:creationId xmlns:a16="http://schemas.microsoft.com/office/drawing/2014/main" id="{F18DF795-8E23-458B-9409-A00FB899B8EC}"/>
              </a:ext>
            </a:extLst>
          </p:cNvPr>
          <p:cNvPicPr>
            <a:picLocks noChangeAspect="1"/>
          </p:cNvPicPr>
          <p:nvPr/>
        </p:nvPicPr>
        <p:blipFill>
          <a:blip r:embed="rId7"/>
          <a:stretch>
            <a:fillRect/>
          </a:stretch>
        </p:blipFill>
        <p:spPr>
          <a:xfrm>
            <a:off x="24603" y="2308869"/>
            <a:ext cx="7452400" cy="810333"/>
          </a:xfrm>
          <a:prstGeom prst="rect">
            <a:avLst/>
          </a:prstGeom>
        </p:spPr>
      </p:pic>
      <p:sp>
        <p:nvSpPr>
          <p:cNvPr id="19" name="TextBox 18">
            <a:extLst>
              <a:ext uri="{FF2B5EF4-FFF2-40B4-BE49-F238E27FC236}">
                <a16:creationId xmlns:a16="http://schemas.microsoft.com/office/drawing/2014/main" id="{D303611C-5B25-45BD-A272-E366DF0FF4FE}"/>
              </a:ext>
            </a:extLst>
          </p:cNvPr>
          <p:cNvSpPr txBox="1"/>
          <p:nvPr/>
        </p:nvSpPr>
        <p:spPr>
          <a:xfrm>
            <a:off x="37154" y="2124203"/>
            <a:ext cx="1015021"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Ô thứ 1:</a:t>
            </a:r>
          </a:p>
        </p:txBody>
      </p:sp>
    </p:spTree>
    <p:extLst>
      <p:ext uri="{BB962C8B-B14F-4D97-AF65-F5344CB8AC3E}">
        <p14:creationId xmlns:p14="http://schemas.microsoft.com/office/powerpoint/2010/main" val="105524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833212-13FB-4A11-8AAC-721CEB603C52}"/>
              </a:ext>
            </a:extLst>
          </p:cNvPr>
          <p:cNvPicPr>
            <a:picLocks noChangeAspect="1"/>
          </p:cNvPicPr>
          <p:nvPr/>
        </p:nvPicPr>
        <p:blipFill rotWithShape="1">
          <a:blip r:embed="rId3"/>
          <a:srcRect r="27554"/>
          <a:stretch/>
        </p:blipFill>
        <p:spPr>
          <a:xfrm>
            <a:off x="72423" y="39421"/>
            <a:ext cx="6768793" cy="1973497"/>
          </a:xfrm>
          <a:prstGeom prst="rect">
            <a:avLst/>
          </a:prstGeom>
        </p:spPr>
      </p:pic>
      <p:pic>
        <p:nvPicPr>
          <p:cNvPr id="18" name="Picture 17">
            <a:extLst>
              <a:ext uri="{FF2B5EF4-FFF2-40B4-BE49-F238E27FC236}">
                <a16:creationId xmlns:a16="http://schemas.microsoft.com/office/drawing/2014/main" id="{71939C6A-5AD3-40BF-BCDB-514BA6CE7113}"/>
              </a:ext>
            </a:extLst>
          </p:cNvPr>
          <p:cNvPicPr>
            <a:picLocks noChangeAspect="1"/>
          </p:cNvPicPr>
          <p:nvPr/>
        </p:nvPicPr>
        <p:blipFill>
          <a:blip r:embed="rId4"/>
          <a:stretch>
            <a:fillRect/>
          </a:stretch>
        </p:blipFill>
        <p:spPr>
          <a:xfrm>
            <a:off x="6858000" y="379414"/>
            <a:ext cx="2065335" cy="1883367"/>
          </a:xfrm>
          <a:prstGeom prst="rect">
            <a:avLst/>
          </a:prstGeom>
        </p:spPr>
      </p:pic>
      <p:pic>
        <p:nvPicPr>
          <p:cNvPr id="14" name="Picture 13">
            <a:extLst>
              <a:ext uri="{FF2B5EF4-FFF2-40B4-BE49-F238E27FC236}">
                <a16:creationId xmlns:a16="http://schemas.microsoft.com/office/drawing/2014/main" id="{F18DF795-8E23-458B-9409-A00FB899B8EC}"/>
              </a:ext>
            </a:extLst>
          </p:cNvPr>
          <p:cNvPicPr>
            <a:picLocks noChangeAspect="1"/>
          </p:cNvPicPr>
          <p:nvPr/>
        </p:nvPicPr>
        <p:blipFill>
          <a:blip r:embed="rId5"/>
          <a:stretch>
            <a:fillRect/>
          </a:stretch>
        </p:blipFill>
        <p:spPr>
          <a:xfrm>
            <a:off x="227803" y="2308869"/>
            <a:ext cx="7452400" cy="810333"/>
          </a:xfrm>
          <a:prstGeom prst="rect">
            <a:avLst/>
          </a:prstGeom>
        </p:spPr>
      </p:pic>
      <p:sp>
        <p:nvSpPr>
          <p:cNvPr id="19" name="TextBox 18">
            <a:extLst>
              <a:ext uri="{FF2B5EF4-FFF2-40B4-BE49-F238E27FC236}">
                <a16:creationId xmlns:a16="http://schemas.microsoft.com/office/drawing/2014/main" id="{D303611C-5B25-45BD-A272-E366DF0FF4FE}"/>
              </a:ext>
            </a:extLst>
          </p:cNvPr>
          <p:cNvSpPr txBox="1"/>
          <p:nvPr/>
        </p:nvSpPr>
        <p:spPr>
          <a:xfrm>
            <a:off x="240354" y="2124203"/>
            <a:ext cx="1015021"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Ô thứ 1:</a:t>
            </a:r>
          </a:p>
        </p:txBody>
      </p:sp>
      <p:pic>
        <p:nvPicPr>
          <p:cNvPr id="4" name="Picture 3">
            <a:extLst>
              <a:ext uri="{FF2B5EF4-FFF2-40B4-BE49-F238E27FC236}">
                <a16:creationId xmlns:a16="http://schemas.microsoft.com/office/drawing/2014/main" id="{09301568-7333-4BA6-8141-559522A147DB}"/>
              </a:ext>
            </a:extLst>
          </p:cNvPr>
          <p:cNvPicPr>
            <a:picLocks noChangeAspect="1"/>
          </p:cNvPicPr>
          <p:nvPr/>
        </p:nvPicPr>
        <p:blipFill rotWithShape="1">
          <a:blip r:embed="rId6"/>
          <a:srcRect t="1959" r="4233" b="13095"/>
          <a:stretch/>
        </p:blipFill>
        <p:spPr>
          <a:xfrm>
            <a:off x="240354" y="3165290"/>
            <a:ext cx="11675875" cy="2771053"/>
          </a:xfrm>
          <a:prstGeom prst="rect">
            <a:avLst/>
          </a:prstGeom>
        </p:spPr>
      </p:pic>
      <p:sp>
        <p:nvSpPr>
          <p:cNvPr id="13" name="Rectangle 12">
            <a:extLst>
              <a:ext uri="{FF2B5EF4-FFF2-40B4-BE49-F238E27FC236}">
                <a16:creationId xmlns:a16="http://schemas.microsoft.com/office/drawing/2014/main" id="{B54275EA-C545-40DE-B0B9-00A8302EBD90}"/>
              </a:ext>
            </a:extLst>
          </p:cNvPr>
          <p:cNvSpPr/>
          <p:nvPr/>
        </p:nvSpPr>
        <p:spPr>
          <a:xfrm>
            <a:off x="2190646" y="2308868"/>
            <a:ext cx="1511127" cy="6708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4478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833212-13FB-4A11-8AAC-721CEB603C52}"/>
              </a:ext>
            </a:extLst>
          </p:cNvPr>
          <p:cNvPicPr>
            <a:picLocks noChangeAspect="1"/>
          </p:cNvPicPr>
          <p:nvPr/>
        </p:nvPicPr>
        <p:blipFill rotWithShape="1">
          <a:blip r:embed="rId3"/>
          <a:srcRect r="27554"/>
          <a:stretch/>
        </p:blipFill>
        <p:spPr>
          <a:xfrm>
            <a:off x="72423" y="39421"/>
            <a:ext cx="6768793" cy="1973497"/>
          </a:xfrm>
          <a:prstGeom prst="rect">
            <a:avLst/>
          </a:prstGeom>
        </p:spPr>
      </p:pic>
      <p:pic>
        <p:nvPicPr>
          <p:cNvPr id="18" name="Picture 17">
            <a:extLst>
              <a:ext uri="{FF2B5EF4-FFF2-40B4-BE49-F238E27FC236}">
                <a16:creationId xmlns:a16="http://schemas.microsoft.com/office/drawing/2014/main" id="{71939C6A-5AD3-40BF-BCDB-514BA6CE7113}"/>
              </a:ext>
            </a:extLst>
          </p:cNvPr>
          <p:cNvPicPr>
            <a:picLocks noChangeAspect="1"/>
          </p:cNvPicPr>
          <p:nvPr/>
        </p:nvPicPr>
        <p:blipFill>
          <a:blip r:embed="rId4"/>
          <a:stretch>
            <a:fillRect/>
          </a:stretch>
        </p:blipFill>
        <p:spPr>
          <a:xfrm>
            <a:off x="6858000" y="379414"/>
            <a:ext cx="2065335" cy="1883367"/>
          </a:xfrm>
          <a:prstGeom prst="rect">
            <a:avLst/>
          </a:prstGeom>
        </p:spPr>
      </p:pic>
      <p:sp>
        <p:nvSpPr>
          <p:cNvPr id="19" name="TextBox 18">
            <a:extLst>
              <a:ext uri="{FF2B5EF4-FFF2-40B4-BE49-F238E27FC236}">
                <a16:creationId xmlns:a16="http://schemas.microsoft.com/office/drawing/2014/main" id="{D303611C-5B25-45BD-A272-E366DF0FF4FE}"/>
              </a:ext>
            </a:extLst>
          </p:cNvPr>
          <p:cNvSpPr txBox="1"/>
          <p:nvPr/>
        </p:nvSpPr>
        <p:spPr>
          <a:xfrm>
            <a:off x="341954" y="2124203"/>
            <a:ext cx="1015021"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Ô thứ 1:</a:t>
            </a:r>
          </a:p>
        </p:txBody>
      </p:sp>
      <p:pic>
        <p:nvPicPr>
          <p:cNvPr id="5" name="Picture 4">
            <a:extLst>
              <a:ext uri="{FF2B5EF4-FFF2-40B4-BE49-F238E27FC236}">
                <a16:creationId xmlns:a16="http://schemas.microsoft.com/office/drawing/2014/main" id="{35A10F52-1318-4177-8082-7CD8A4EDDB8B}"/>
              </a:ext>
            </a:extLst>
          </p:cNvPr>
          <p:cNvPicPr>
            <a:picLocks noChangeAspect="1"/>
          </p:cNvPicPr>
          <p:nvPr/>
        </p:nvPicPr>
        <p:blipFill rotWithShape="1">
          <a:blip r:embed="rId5"/>
          <a:srcRect r="1359"/>
          <a:stretch/>
        </p:blipFill>
        <p:spPr>
          <a:xfrm>
            <a:off x="377223" y="2648599"/>
            <a:ext cx="11509977" cy="3525702"/>
          </a:xfrm>
          <a:prstGeom prst="rect">
            <a:avLst/>
          </a:prstGeom>
        </p:spPr>
      </p:pic>
      <p:pic>
        <p:nvPicPr>
          <p:cNvPr id="12" name="Picture 11">
            <a:extLst>
              <a:ext uri="{FF2B5EF4-FFF2-40B4-BE49-F238E27FC236}">
                <a16:creationId xmlns:a16="http://schemas.microsoft.com/office/drawing/2014/main" id="{ACAD6CC1-E1B0-4F90-B48E-3C102D3B63F3}"/>
              </a:ext>
            </a:extLst>
          </p:cNvPr>
          <p:cNvPicPr>
            <a:picLocks noChangeAspect="1"/>
          </p:cNvPicPr>
          <p:nvPr/>
        </p:nvPicPr>
        <p:blipFill rotWithShape="1">
          <a:blip r:embed="rId6"/>
          <a:srcRect r="2604" b="15559"/>
          <a:stretch/>
        </p:blipFill>
        <p:spPr>
          <a:xfrm>
            <a:off x="5819030" y="5569727"/>
            <a:ext cx="5705313" cy="908860"/>
          </a:xfrm>
          <a:prstGeom prst="rect">
            <a:avLst/>
          </a:prstGeom>
        </p:spPr>
      </p:pic>
      <p:pic>
        <p:nvPicPr>
          <p:cNvPr id="14" name="Picture 13">
            <a:extLst>
              <a:ext uri="{FF2B5EF4-FFF2-40B4-BE49-F238E27FC236}">
                <a16:creationId xmlns:a16="http://schemas.microsoft.com/office/drawing/2014/main" id="{F18DF795-8E23-458B-9409-A00FB899B8EC}"/>
              </a:ext>
            </a:extLst>
          </p:cNvPr>
          <p:cNvPicPr>
            <a:picLocks noChangeAspect="1"/>
          </p:cNvPicPr>
          <p:nvPr/>
        </p:nvPicPr>
        <p:blipFill>
          <a:blip r:embed="rId7"/>
          <a:stretch>
            <a:fillRect/>
          </a:stretch>
        </p:blipFill>
        <p:spPr>
          <a:xfrm>
            <a:off x="304800" y="2398736"/>
            <a:ext cx="7452400" cy="810333"/>
          </a:xfrm>
          <a:prstGeom prst="rect">
            <a:avLst/>
          </a:prstGeom>
        </p:spPr>
      </p:pic>
      <p:sp>
        <p:nvSpPr>
          <p:cNvPr id="13" name="Rectangle 12">
            <a:extLst>
              <a:ext uri="{FF2B5EF4-FFF2-40B4-BE49-F238E27FC236}">
                <a16:creationId xmlns:a16="http://schemas.microsoft.com/office/drawing/2014/main" id="{B54275EA-C545-40DE-B0B9-00A8302EBD90}"/>
              </a:ext>
            </a:extLst>
          </p:cNvPr>
          <p:cNvSpPr/>
          <p:nvPr/>
        </p:nvSpPr>
        <p:spPr>
          <a:xfrm>
            <a:off x="4199455" y="2398736"/>
            <a:ext cx="1511127" cy="6708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4286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833212-13FB-4A11-8AAC-721CEB603C52}"/>
              </a:ext>
            </a:extLst>
          </p:cNvPr>
          <p:cNvPicPr>
            <a:picLocks noChangeAspect="1"/>
          </p:cNvPicPr>
          <p:nvPr/>
        </p:nvPicPr>
        <p:blipFill rotWithShape="1">
          <a:blip r:embed="rId3"/>
          <a:srcRect r="27554"/>
          <a:stretch/>
        </p:blipFill>
        <p:spPr>
          <a:xfrm>
            <a:off x="72423" y="39421"/>
            <a:ext cx="6768793" cy="1973497"/>
          </a:xfrm>
          <a:prstGeom prst="rect">
            <a:avLst/>
          </a:prstGeom>
        </p:spPr>
      </p:pic>
      <p:pic>
        <p:nvPicPr>
          <p:cNvPr id="18" name="Picture 17">
            <a:extLst>
              <a:ext uri="{FF2B5EF4-FFF2-40B4-BE49-F238E27FC236}">
                <a16:creationId xmlns:a16="http://schemas.microsoft.com/office/drawing/2014/main" id="{71939C6A-5AD3-40BF-BCDB-514BA6CE7113}"/>
              </a:ext>
            </a:extLst>
          </p:cNvPr>
          <p:cNvPicPr>
            <a:picLocks noChangeAspect="1"/>
          </p:cNvPicPr>
          <p:nvPr/>
        </p:nvPicPr>
        <p:blipFill>
          <a:blip r:embed="rId4"/>
          <a:stretch>
            <a:fillRect/>
          </a:stretch>
        </p:blipFill>
        <p:spPr>
          <a:xfrm>
            <a:off x="6858000" y="379414"/>
            <a:ext cx="2065335" cy="1883367"/>
          </a:xfrm>
          <a:prstGeom prst="rect">
            <a:avLst/>
          </a:prstGeom>
        </p:spPr>
      </p:pic>
      <p:pic>
        <p:nvPicPr>
          <p:cNvPr id="14" name="Picture 13">
            <a:extLst>
              <a:ext uri="{FF2B5EF4-FFF2-40B4-BE49-F238E27FC236}">
                <a16:creationId xmlns:a16="http://schemas.microsoft.com/office/drawing/2014/main" id="{F18DF795-8E23-458B-9409-A00FB899B8EC}"/>
              </a:ext>
            </a:extLst>
          </p:cNvPr>
          <p:cNvPicPr>
            <a:picLocks noChangeAspect="1"/>
          </p:cNvPicPr>
          <p:nvPr/>
        </p:nvPicPr>
        <p:blipFill>
          <a:blip r:embed="rId5"/>
          <a:stretch>
            <a:fillRect/>
          </a:stretch>
        </p:blipFill>
        <p:spPr>
          <a:xfrm>
            <a:off x="0" y="2308869"/>
            <a:ext cx="7452400" cy="810333"/>
          </a:xfrm>
          <a:prstGeom prst="rect">
            <a:avLst/>
          </a:prstGeom>
        </p:spPr>
      </p:pic>
      <p:sp>
        <p:nvSpPr>
          <p:cNvPr id="19" name="TextBox 18">
            <a:extLst>
              <a:ext uri="{FF2B5EF4-FFF2-40B4-BE49-F238E27FC236}">
                <a16:creationId xmlns:a16="http://schemas.microsoft.com/office/drawing/2014/main" id="{D303611C-5B25-45BD-A272-E366DF0FF4FE}"/>
              </a:ext>
            </a:extLst>
          </p:cNvPr>
          <p:cNvSpPr txBox="1"/>
          <p:nvPr/>
        </p:nvSpPr>
        <p:spPr>
          <a:xfrm>
            <a:off x="12551" y="2124203"/>
            <a:ext cx="1015021"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Ô thứ 1:</a:t>
            </a:r>
          </a:p>
        </p:txBody>
      </p:sp>
      <p:sp>
        <p:nvSpPr>
          <p:cNvPr id="13" name="Rectangle 12">
            <a:extLst>
              <a:ext uri="{FF2B5EF4-FFF2-40B4-BE49-F238E27FC236}">
                <a16:creationId xmlns:a16="http://schemas.microsoft.com/office/drawing/2014/main" id="{B54275EA-C545-40DE-B0B9-00A8302EBD90}"/>
              </a:ext>
            </a:extLst>
          </p:cNvPr>
          <p:cNvSpPr/>
          <p:nvPr/>
        </p:nvSpPr>
        <p:spPr>
          <a:xfrm>
            <a:off x="5849043" y="2378590"/>
            <a:ext cx="1511127" cy="5368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BD2EBF0-33A6-4C1B-B59E-33909FF1F768}"/>
              </a:ext>
            </a:extLst>
          </p:cNvPr>
          <p:cNvPicPr>
            <a:picLocks noChangeAspect="1"/>
          </p:cNvPicPr>
          <p:nvPr/>
        </p:nvPicPr>
        <p:blipFill rotWithShape="1">
          <a:blip r:embed="rId6"/>
          <a:srcRect r="5310"/>
          <a:stretch/>
        </p:blipFill>
        <p:spPr>
          <a:xfrm>
            <a:off x="0" y="2985149"/>
            <a:ext cx="11544545" cy="3372701"/>
          </a:xfrm>
          <a:prstGeom prst="rect">
            <a:avLst/>
          </a:prstGeom>
        </p:spPr>
      </p:pic>
      <p:pic>
        <p:nvPicPr>
          <p:cNvPr id="7" name="Picture 6">
            <a:extLst>
              <a:ext uri="{FF2B5EF4-FFF2-40B4-BE49-F238E27FC236}">
                <a16:creationId xmlns:a16="http://schemas.microsoft.com/office/drawing/2014/main" id="{EFAB007D-E3BC-42BA-9303-F80F078DCBC1}"/>
              </a:ext>
            </a:extLst>
          </p:cNvPr>
          <p:cNvPicPr>
            <a:picLocks noChangeAspect="1"/>
          </p:cNvPicPr>
          <p:nvPr/>
        </p:nvPicPr>
        <p:blipFill rotWithShape="1">
          <a:blip r:embed="rId7"/>
          <a:srcRect r="8686"/>
          <a:stretch/>
        </p:blipFill>
        <p:spPr>
          <a:xfrm>
            <a:off x="9835177" y="2883919"/>
            <a:ext cx="2346464" cy="1090161"/>
          </a:xfrm>
          <a:prstGeom prst="rect">
            <a:avLst/>
          </a:prstGeom>
        </p:spPr>
      </p:pic>
    </p:spTree>
    <p:extLst>
      <p:ext uri="{BB962C8B-B14F-4D97-AF65-F5344CB8AC3E}">
        <p14:creationId xmlns:p14="http://schemas.microsoft.com/office/powerpoint/2010/main" val="3917824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61EFD5-82C0-43B4-A8EA-ACA2F2C15E93}"/>
              </a:ext>
            </a:extLst>
          </p:cNvPr>
          <p:cNvSpPr txBox="1"/>
          <p:nvPr/>
        </p:nvSpPr>
        <p:spPr>
          <a:xfrm>
            <a:off x="993474" y="2754420"/>
            <a:ext cx="3560405" cy="163121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 Sau đó sẽ thực hiện phép </a:t>
            </a:r>
            <a:r>
              <a:rPr lang="en-US" sz="2000" b="1">
                <a:latin typeface="Times New Roman" panose="02020603050405020304" pitchFamily="18" charset="0"/>
                <a:cs typeface="Times New Roman" panose="02020603050405020304" pitchFamily="18" charset="0"/>
              </a:rPr>
              <a:t>Xor</a:t>
            </a:r>
            <a:r>
              <a:rPr lang="en-US" sz="2000">
                <a:latin typeface="Times New Roman" panose="02020603050405020304" pitchFamily="18" charset="0"/>
                <a:cs typeface="Times New Roman" panose="02020603050405020304" pitchFamily="18" charset="0"/>
              </a:rPr>
              <a:t> các kết quả ta sẽ ra được giá trị của ô thứ 1 </a:t>
            </a:r>
          </a:p>
          <a:p>
            <a:r>
              <a:rPr lang="en-US" sz="2000">
                <a:latin typeface="Times New Roman" panose="02020603050405020304" pitchFamily="18" charset="0"/>
                <a:cs typeface="Times New Roman" panose="02020603050405020304" pitchFamily="18" charset="0"/>
              </a:rPr>
              <a:t>- Ta sẽ thực hiện với các ô còn lại của cột 1</a:t>
            </a:r>
          </a:p>
        </p:txBody>
      </p:sp>
      <p:pic>
        <p:nvPicPr>
          <p:cNvPr id="4" name="Picture 3">
            <a:extLst>
              <a:ext uri="{FF2B5EF4-FFF2-40B4-BE49-F238E27FC236}">
                <a16:creationId xmlns:a16="http://schemas.microsoft.com/office/drawing/2014/main" id="{27124C09-E47D-4E02-A632-F329FFC8DF94}"/>
              </a:ext>
            </a:extLst>
          </p:cNvPr>
          <p:cNvPicPr>
            <a:picLocks noChangeAspect="1"/>
          </p:cNvPicPr>
          <p:nvPr/>
        </p:nvPicPr>
        <p:blipFill>
          <a:blip r:embed="rId3"/>
          <a:stretch>
            <a:fillRect/>
          </a:stretch>
        </p:blipFill>
        <p:spPr>
          <a:xfrm>
            <a:off x="4703075" y="2518574"/>
            <a:ext cx="6622354" cy="3734124"/>
          </a:xfrm>
          <a:prstGeom prst="rect">
            <a:avLst/>
          </a:prstGeom>
        </p:spPr>
      </p:pic>
      <p:pic>
        <p:nvPicPr>
          <p:cNvPr id="8" name="Picture 7">
            <a:extLst>
              <a:ext uri="{FF2B5EF4-FFF2-40B4-BE49-F238E27FC236}">
                <a16:creationId xmlns:a16="http://schemas.microsoft.com/office/drawing/2014/main" id="{370BB2EA-29F7-4551-97FD-5519B6847AE1}"/>
              </a:ext>
            </a:extLst>
          </p:cNvPr>
          <p:cNvPicPr>
            <a:picLocks noChangeAspect="1"/>
          </p:cNvPicPr>
          <p:nvPr/>
        </p:nvPicPr>
        <p:blipFill rotWithShape="1">
          <a:blip r:embed="rId4"/>
          <a:srcRect r="27554"/>
          <a:stretch/>
        </p:blipFill>
        <p:spPr>
          <a:xfrm>
            <a:off x="79074" y="128873"/>
            <a:ext cx="6768793" cy="1973497"/>
          </a:xfrm>
          <a:prstGeom prst="rect">
            <a:avLst/>
          </a:prstGeom>
        </p:spPr>
      </p:pic>
      <p:pic>
        <p:nvPicPr>
          <p:cNvPr id="9" name="Picture 8">
            <a:extLst>
              <a:ext uri="{FF2B5EF4-FFF2-40B4-BE49-F238E27FC236}">
                <a16:creationId xmlns:a16="http://schemas.microsoft.com/office/drawing/2014/main" id="{D9B14DC6-8CC6-42AC-B48A-5C2BE86D736D}"/>
              </a:ext>
            </a:extLst>
          </p:cNvPr>
          <p:cNvPicPr>
            <a:picLocks noChangeAspect="1"/>
          </p:cNvPicPr>
          <p:nvPr/>
        </p:nvPicPr>
        <p:blipFill>
          <a:blip r:embed="rId5"/>
          <a:stretch>
            <a:fillRect/>
          </a:stretch>
        </p:blipFill>
        <p:spPr>
          <a:xfrm>
            <a:off x="6847867" y="439695"/>
            <a:ext cx="2203174" cy="1662675"/>
          </a:xfrm>
          <a:prstGeom prst="rect">
            <a:avLst/>
          </a:prstGeom>
        </p:spPr>
      </p:pic>
    </p:spTree>
    <p:extLst>
      <p:ext uri="{BB962C8B-B14F-4D97-AF65-F5344CB8AC3E}">
        <p14:creationId xmlns:p14="http://schemas.microsoft.com/office/powerpoint/2010/main" val="1742889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94638E-4FA5-46AE-A378-37BCD9CFDB44}"/>
              </a:ext>
            </a:extLst>
          </p:cNvPr>
          <p:cNvSpPr txBox="1"/>
          <p:nvPr/>
        </p:nvSpPr>
        <p:spPr>
          <a:xfrm>
            <a:off x="464457" y="1218352"/>
            <a:ext cx="11263086" cy="70788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Tương tự cách làm ở cột 1 để tìm giá trị cột số 2 ta sẽ đem cột 2 của ma trận trạng thái ra để xử lí sau đó sẽ là cột 3 và cột 4 </a:t>
            </a:r>
          </a:p>
        </p:txBody>
      </p:sp>
      <p:sp>
        <p:nvSpPr>
          <p:cNvPr id="16" name="TextBox 15">
            <a:extLst>
              <a:ext uri="{FF2B5EF4-FFF2-40B4-BE49-F238E27FC236}">
                <a16:creationId xmlns:a16="http://schemas.microsoft.com/office/drawing/2014/main" id="{7E48FD37-0F7D-4DCF-BFEC-071A7E7F7306}"/>
              </a:ext>
            </a:extLst>
          </p:cNvPr>
          <p:cNvSpPr txBox="1"/>
          <p:nvPr/>
        </p:nvSpPr>
        <p:spPr>
          <a:xfrm>
            <a:off x="4464582" y="1926238"/>
            <a:ext cx="2255746" cy="400110"/>
          </a:xfrm>
          <a:prstGeom prst="rect">
            <a:avLst/>
          </a:prstGeom>
          <a:noFill/>
        </p:spPr>
        <p:txBody>
          <a:bodyPr wrap="none" rtlCol="0">
            <a:spAutoFit/>
          </a:bodyPr>
          <a:lstStyle/>
          <a:p>
            <a:r>
              <a:rPr lang="en-US" sz="2000" b="1">
                <a:latin typeface="Times New Roman" panose="02020603050405020304" pitchFamily="18" charset="0"/>
                <a:cs typeface="Times New Roman" panose="02020603050405020304" pitchFamily="18" charset="0"/>
              </a:rPr>
              <a:t>Kết quả cuối cùng:</a:t>
            </a:r>
          </a:p>
        </p:txBody>
      </p:sp>
      <p:pic>
        <p:nvPicPr>
          <p:cNvPr id="5" name="Picture 4">
            <a:extLst>
              <a:ext uri="{FF2B5EF4-FFF2-40B4-BE49-F238E27FC236}">
                <a16:creationId xmlns:a16="http://schemas.microsoft.com/office/drawing/2014/main" id="{B127073B-5D70-437A-8330-88DC9D930DF6}"/>
              </a:ext>
            </a:extLst>
          </p:cNvPr>
          <p:cNvPicPr>
            <a:picLocks noChangeAspect="1"/>
          </p:cNvPicPr>
          <p:nvPr/>
        </p:nvPicPr>
        <p:blipFill>
          <a:blip r:embed="rId3"/>
          <a:stretch>
            <a:fillRect/>
          </a:stretch>
        </p:blipFill>
        <p:spPr>
          <a:xfrm>
            <a:off x="4464582" y="2326348"/>
            <a:ext cx="3665538" cy="2812024"/>
          </a:xfrm>
          <a:prstGeom prst="rect">
            <a:avLst/>
          </a:prstGeom>
        </p:spPr>
      </p:pic>
    </p:spTree>
    <p:extLst>
      <p:ext uri="{BB962C8B-B14F-4D97-AF65-F5344CB8AC3E}">
        <p14:creationId xmlns:p14="http://schemas.microsoft.com/office/powerpoint/2010/main" val="3279982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EE06F27-8A56-09A6-808F-B8BCDF4945F9}"/>
              </a:ext>
            </a:extLst>
          </p:cNvPr>
          <p:cNvSpPr/>
          <p:nvPr/>
        </p:nvSpPr>
        <p:spPr>
          <a:xfrm>
            <a:off x="112544" y="189914"/>
            <a:ext cx="11863146"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3B55CBC9-F1A9-D67A-8303-E3F39FE0B47E}"/>
              </a:ext>
            </a:extLst>
          </p:cNvPr>
          <p:cNvSpPr txBox="1"/>
          <p:nvPr/>
        </p:nvSpPr>
        <p:spPr>
          <a:xfrm>
            <a:off x="3205316" y="501443"/>
            <a:ext cx="6135329" cy="646331"/>
          </a:xfrm>
          <a:prstGeom prst="rect">
            <a:avLst/>
          </a:prstGeom>
          <a:noFill/>
        </p:spPr>
        <p:txBody>
          <a:bodyPr wrap="square" rtlCol="0">
            <a:spAutoFit/>
          </a:bodyPr>
          <a:lstStyle/>
          <a:p>
            <a:r>
              <a:rPr lang="en-US" sz="3600" b="1" dirty="0" err="1">
                <a:latin typeface="Times New Roman" panose="02020603050405020304" pitchFamily="18" charset="0"/>
                <a:cs typeface="Times New Roman" panose="02020603050405020304" pitchFamily="18" charset="0"/>
              </a:rPr>
              <a:t>Trường</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hữu</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hạn</a:t>
            </a:r>
            <a:r>
              <a:rPr lang="en-US" sz="3600" b="1" dirty="0">
                <a:latin typeface="Times New Roman" panose="02020603050405020304" pitchFamily="18" charset="0"/>
                <a:cs typeface="Times New Roman" panose="02020603050405020304" pitchFamily="18" charset="0"/>
              </a:rPr>
              <a:t> Gf2^8</a:t>
            </a:r>
          </a:p>
        </p:txBody>
      </p:sp>
      <p:sp>
        <p:nvSpPr>
          <p:cNvPr id="6" name="TextBox 5">
            <a:extLst>
              <a:ext uri="{FF2B5EF4-FFF2-40B4-BE49-F238E27FC236}">
                <a16:creationId xmlns:a16="http://schemas.microsoft.com/office/drawing/2014/main" id="{F54809FD-B77F-8F51-810B-6E4C9BA185FD}"/>
              </a:ext>
            </a:extLst>
          </p:cNvPr>
          <p:cNvSpPr txBox="1"/>
          <p:nvPr/>
        </p:nvSpPr>
        <p:spPr>
          <a:xfrm>
            <a:off x="1111046" y="1852983"/>
            <a:ext cx="9507793" cy="1846659"/>
          </a:xfrm>
          <a:prstGeom prst="rect">
            <a:avLst/>
          </a:prstGeom>
          <a:noFill/>
        </p:spPr>
        <p:txBody>
          <a:bodyPr wrap="square" rtlCol="0">
            <a:spAutoFit/>
          </a:bodyPr>
          <a:lstStyle/>
          <a:p>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hữu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hạn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GF(2</a:t>
            </a:r>
            <a:r>
              <a:rPr lang="en-US" sz="2400" baseline="30000" dirty="0">
                <a:effectLst/>
                <a:latin typeface="Times New Roman" panose="02020603050405020304" pitchFamily="18" charset="0"/>
                <a:ea typeface="Calibri" panose="020F0502020204030204" pitchFamily="34" charset="0"/>
                <a:cs typeface="Times New Roman" panose="02020603050405020304" pitchFamily="18" charset="0"/>
              </a:rPr>
              <a:t>8</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GF(256)GF(256))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lĩnh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vực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nhắn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Trong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tử</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0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255,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diễn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nhị</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8-bit.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GF(2</a:t>
            </a:r>
            <a:r>
              <a:rPr lang="en-US" sz="2400" baseline="30000" dirty="0">
                <a:effectLst/>
                <a:latin typeface="Times New Roman" panose="02020603050405020304" pitchFamily="18" charset="0"/>
                <a:ea typeface="Calibri" panose="020F0502020204030204" pitchFamily="34" charset="0"/>
                <a:cs typeface="Times New Roman" panose="02020603050405020304" pitchFamily="18" charset="0"/>
              </a:rPr>
              <a:t>8</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bao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cộng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2195712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C7680CE-7E61-4D80-E4FF-479AF7821840}"/>
              </a:ext>
            </a:extLst>
          </p:cNvPr>
          <p:cNvSpPr/>
          <p:nvPr/>
        </p:nvSpPr>
        <p:spPr>
          <a:xfrm>
            <a:off x="112544" y="189914"/>
            <a:ext cx="11863146"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9618E32C-C187-F73E-E96F-B76098239215}"/>
              </a:ext>
            </a:extLst>
          </p:cNvPr>
          <p:cNvSpPr txBox="1"/>
          <p:nvPr/>
        </p:nvSpPr>
        <p:spPr>
          <a:xfrm>
            <a:off x="894734" y="540774"/>
            <a:ext cx="3264310" cy="769441"/>
          </a:xfrm>
          <a:prstGeom prst="rect">
            <a:avLst/>
          </a:prstGeom>
          <a:noFill/>
        </p:spPr>
        <p:txBody>
          <a:bodyPr wrap="square" rtlCol="0">
            <a:spAutoFit/>
          </a:bodyPr>
          <a:lstStyle/>
          <a:p>
            <a:r>
              <a:rPr lang="en-US" sz="4400" b="1" dirty="0" err="1">
                <a:latin typeface="Times New Roman" panose="02020603050405020304" pitchFamily="18" charset="0"/>
                <a:cs typeface="Times New Roman" panose="02020603050405020304" pitchFamily="18" charset="0"/>
              </a:rPr>
              <a:t>Phép</a:t>
            </a:r>
            <a:r>
              <a:rPr lang="en-US" sz="4400" b="1" dirty="0">
                <a:latin typeface="Times New Roman" panose="02020603050405020304" pitchFamily="18" charset="0"/>
                <a:cs typeface="Times New Roman" panose="02020603050405020304" pitchFamily="18" charset="0"/>
              </a:rPr>
              <a:t> </a:t>
            </a:r>
            <a:r>
              <a:rPr lang="en-US" sz="4400" b="1" dirty="0" err="1">
                <a:latin typeface="Times New Roman" panose="02020603050405020304" pitchFamily="18" charset="0"/>
                <a:cs typeface="Times New Roman" panose="02020603050405020304" pitchFamily="18" charset="0"/>
              </a:rPr>
              <a:t>cộng</a:t>
            </a:r>
            <a:endParaRPr lang="en-US" sz="4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9029B4F-1FBA-82A2-3728-5FC4181813B2}"/>
              </a:ext>
            </a:extLst>
          </p:cNvPr>
          <p:cNvSpPr txBox="1"/>
          <p:nvPr/>
        </p:nvSpPr>
        <p:spPr>
          <a:xfrm>
            <a:off x="1081548" y="2072812"/>
            <a:ext cx="9085007" cy="2539157"/>
          </a:xfrm>
          <a:prstGeom prst="rect">
            <a:avLst/>
          </a:prstGeom>
          <a:noFill/>
        </p:spPr>
        <p:txBody>
          <a:bodyPr wrap="square" rtlCol="0">
            <a:spAutoFit/>
          </a:bodyPr>
          <a:lstStyle/>
          <a:p>
            <a:pPr marL="0" marR="0" indent="360045" algn="just">
              <a:lnSpc>
                <a:spcPct val="150000"/>
              </a:lnSpc>
              <a:spcBef>
                <a:spcPts val="600"/>
              </a:spcBef>
              <a:spcAft>
                <a:spcPts val="6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Tổng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2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f(x)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g(x),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f(x) ⊕g(x),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nghĩa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indent="360045" algn="just">
              <a:lnSpc>
                <a:spcPct val="150000"/>
              </a:lnSpc>
              <a:spcBef>
                <a:spcPts val="600"/>
              </a:spcBef>
              <a:spcAft>
                <a:spcPts val="6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f(x) ⊕g(x)= f(x) + g(x)</a:t>
            </a:r>
          </a:p>
          <a:p>
            <a:endParaRPr lang="en-US" dirty="0"/>
          </a:p>
        </p:txBody>
      </p:sp>
    </p:spTree>
    <p:extLst>
      <p:ext uri="{BB962C8B-B14F-4D97-AF65-F5344CB8AC3E}">
        <p14:creationId xmlns:p14="http://schemas.microsoft.com/office/powerpoint/2010/main" val="1099300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BF13A82-6F1C-0C6B-2228-5CA889DAB349}"/>
              </a:ext>
            </a:extLst>
          </p:cNvPr>
          <p:cNvSpPr/>
          <p:nvPr/>
        </p:nvSpPr>
        <p:spPr>
          <a:xfrm>
            <a:off x="112544" y="189914"/>
            <a:ext cx="11863146"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C3C8B217-C05E-736A-742B-0A4DEFE26BC4}"/>
              </a:ext>
            </a:extLst>
          </p:cNvPr>
          <p:cNvSpPr txBox="1"/>
          <p:nvPr/>
        </p:nvSpPr>
        <p:spPr>
          <a:xfrm>
            <a:off x="727587" y="471948"/>
            <a:ext cx="5368413" cy="830997"/>
          </a:xfrm>
          <a:prstGeom prst="rect">
            <a:avLst/>
          </a:prstGeom>
          <a:noFill/>
        </p:spPr>
        <p:txBody>
          <a:bodyPr wrap="square" rtlCol="0">
            <a:spAutoFit/>
          </a:bodyPr>
          <a:lstStyle/>
          <a:p>
            <a:r>
              <a:rPr lang="en-US" sz="4800" b="1" dirty="0" err="1">
                <a:latin typeface="Times New Roman" panose="02020603050405020304" pitchFamily="18" charset="0"/>
                <a:cs typeface="Times New Roman" panose="02020603050405020304" pitchFamily="18" charset="0"/>
              </a:rPr>
              <a:t>Phép</a:t>
            </a:r>
            <a:r>
              <a:rPr lang="en-US" sz="4800" b="1" dirty="0">
                <a:latin typeface="Times New Roman" panose="02020603050405020304" pitchFamily="18" charset="0"/>
                <a:cs typeface="Times New Roman" panose="02020603050405020304" pitchFamily="18" charset="0"/>
              </a:rPr>
              <a:t> </a:t>
            </a:r>
            <a:r>
              <a:rPr lang="en-US" sz="4800" b="1" dirty="0" err="1">
                <a:latin typeface="Times New Roman" panose="02020603050405020304" pitchFamily="18" charset="0"/>
                <a:cs typeface="Times New Roman" panose="02020603050405020304" pitchFamily="18" charset="0"/>
              </a:rPr>
              <a:t>nhân</a:t>
            </a:r>
            <a:endParaRPr lang="en-US" sz="4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93BFB16-B359-C4A4-16BD-2D23AC7AD078}"/>
              </a:ext>
            </a:extLst>
          </p:cNvPr>
          <p:cNvSpPr txBox="1"/>
          <p:nvPr/>
        </p:nvSpPr>
        <p:spPr>
          <a:xfrm>
            <a:off x="1396181" y="1936954"/>
            <a:ext cx="8554064" cy="1661993"/>
          </a:xfrm>
          <a:prstGeom prst="rect">
            <a:avLst/>
          </a:prstGeom>
          <a:noFill/>
        </p:spPr>
        <p:txBody>
          <a:bodyPr wrap="square" rtlCol="0">
            <a:spAutoFit/>
          </a:bodyPr>
          <a:lstStyle/>
          <a:p>
            <a:r>
              <a:rPr lang="vi-VN" sz="2800" dirty="0"/>
              <a:t>Tích 2 đa thức f(x) và g(x), kí hiệu f(x) ⊗ g(x), được đ</a:t>
            </a:r>
            <a:r>
              <a:rPr lang="en-US" sz="2800" dirty="0" err="1"/>
              <a:t>ịnh</a:t>
            </a:r>
            <a:r>
              <a:rPr lang="en-US" sz="2800" dirty="0"/>
              <a:t> </a:t>
            </a:r>
            <a:r>
              <a:rPr lang="vi-VN" sz="2800" dirty="0"/>
              <a:t>nghĩa như sau:</a:t>
            </a:r>
            <a:endParaRPr lang="en-US" sz="2800" dirty="0"/>
          </a:p>
          <a:p>
            <a:r>
              <a:rPr lang="da-DK" sz="2800" dirty="0"/>
              <a:t>		f(x) ⊗ g(x)= [f(x) x g(x)] mod m(x)</a:t>
            </a:r>
            <a:endParaRPr lang="en-US" sz="2800" dirty="0"/>
          </a:p>
          <a:p>
            <a:endParaRPr lang="en-US" dirty="0"/>
          </a:p>
        </p:txBody>
      </p:sp>
    </p:spTree>
    <p:extLst>
      <p:ext uri="{BB962C8B-B14F-4D97-AF65-F5344CB8AC3E}">
        <p14:creationId xmlns:p14="http://schemas.microsoft.com/office/powerpoint/2010/main" val="122858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sp>
        <p:nvSpPr>
          <p:cNvPr id="4" name="Text 2"/>
          <p:cNvSpPr/>
          <p:nvPr/>
        </p:nvSpPr>
        <p:spPr>
          <a:xfrm>
            <a:off x="2116534" y="506908"/>
            <a:ext cx="7958932" cy="1151930"/>
          </a:xfrm>
          <a:prstGeom prst="rect">
            <a:avLst/>
          </a:prstGeom>
          <a:noFill/>
          <a:ln/>
        </p:spPr>
        <p:txBody>
          <a:bodyPr wrap="square" rtlCol="0" anchor="t"/>
          <a:lstStyle/>
          <a:p>
            <a:pPr>
              <a:lnSpc>
                <a:spcPts val="4535"/>
              </a:lnSpc>
            </a:pPr>
            <a:r>
              <a:rPr lang="en-US" sz="3628" b="1" kern="0" spc="-37" dirty="0">
                <a:solidFill>
                  <a:srgbClr val="000000"/>
                </a:solidFill>
                <a:latin typeface="Montserrat" pitchFamily="34" charset="0"/>
                <a:ea typeface="Montserrat" pitchFamily="34" charset="-122"/>
                <a:cs typeface="Montserrat" pitchFamily="34" charset="-120"/>
              </a:rPr>
              <a:t>Bảo mật và tính toàn vẹn dữ liệu với AES</a:t>
            </a:r>
            <a:endParaRPr lang="en-US" sz="3628" dirty="0"/>
          </a:p>
        </p:txBody>
      </p:sp>
      <p:sp>
        <p:nvSpPr>
          <p:cNvPr id="11" name="Text 9"/>
          <p:cNvSpPr/>
          <p:nvPr/>
        </p:nvSpPr>
        <p:spPr>
          <a:xfrm>
            <a:off x="2116534" y="2453677"/>
            <a:ext cx="7958932" cy="575866"/>
          </a:xfrm>
          <a:prstGeom prst="rect">
            <a:avLst/>
          </a:prstGeom>
          <a:noFill/>
          <a:ln/>
        </p:spPr>
        <p:txBody>
          <a:bodyPr wrap="square" rtlCol="0" anchor="t"/>
          <a:lstStyle/>
          <a:p>
            <a:pPr>
              <a:lnSpc>
                <a:spcPts val="2267"/>
              </a:lnSpc>
            </a:pPr>
            <a:r>
              <a:rPr lang="en-US" sz="1814" b="1" kern="0" spc="-18" dirty="0">
                <a:solidFill>
                  <a:srgbClr val="000000"/>
                </a:solidFill>
                <a:latin typeface="Montserrat" pitchFamily="34" charset="0"/>
                <a:ea typeface="Montserrat" pitchFamily="34" charset="-122"/>
                <a:cs typeface="Montserrat" pitchFamily="34" charset="-120"/>
              </a:rPr>
              <a:t>Ứng dụng rộng rãi</a:t>
            </a:r>
            <a:endParaRPr lang="en-US" sz="1814" dirty="0"/>
          </a:p>
        </p:txBody>
      </p:sp>
      <p:sp>
        <p:nvSpPr>
          <p:cNvPr id="12" name="Text 10"/>
          <p:cNvSpPr/>
          <p:nvPr/>
        </p:nvSpPr>
        <p:spPr>
          <a:xfrm>
            <a:off x="2116534" y="3029543"/>
            <a:ext cx="7958932" cy="2487811"/>
          </a:xfrm>
          <a:prstGeom prst="rect">
            <a:avLst/>
          </a:prstGeom>
          <a:noFill/>
          <a:ln/>
        </p:spPr>
        <p:txBody>
          <a:bodyPr wrap="square" rtlCol="0" anchor="t"/>
          <a:lstStyle/>
          <a:p>
            <a:pPr algn="just">
              <a:lnSpc>
                <a:spcPct val="150000"/>
              </a:lnSpc>
            </a:pPr>
            <a:r>
              <a:rPr lang="en-US" sz="1600" dirty="0">
                <a:solidFill>
                  <a:srgbClr val="3D3838"/>
                </a:solidFill>
                <a:latin typeface="Source Sans Pro" pitchFamily="34" charset="0"/>
                <a:ea typeface="Source Sans Pro" pitchFamily="34" charset="-122"/>
                <a:cs typeface="Source Sans Pro" pitchFamily="34" charset="-120"/>
              </a:rPr>
              <a:t>AES đã trở thành tiêu chuẩn mã hoá được sử dụng rộng rãi trong nhiều lĩnh vực như ngân hàng, đám mây, thiết bị di động và truyền thông, đảm bảo an toàn cho dữ liệu nhạy cảm.</a:t>
            </a:r>
            <a:endParaRPr lang="en-US" sz="1600" dirty="0"/>
          </a:p>
        </p:txBody>
      </p:sp>
      <p:pic>
        <p:nvPicPr>
          <p:cNvPr id="14" name="Image 0" descr="preencoded.png">
            <a:extLst>
              <a:ext uri="{FF2B5EF4-FFF2-40B4-BE49-F238E27FC236}">
                <a16:creationId xmlns:a16="http://schemas.microsoft.com/office/drawing/2014/main" id="{9798F82C-832D-06EB-C2C6-5435C130447D}"/>
              </a:ext>
            </a:extLst>
          </p:cNvPr>
          <p:cNvPicPr>
            <a:picLocks noChangeAspect="1"/>
          </p:cNvPicPr>
          <p:nvPr/>
        </p:nvPicPr>
        <p:blipFill>
          <a:blip r:embed="rId3"/>
          <a:stretch>
            <a:fillRect/>
          </a:stretch>
        </p:blipFill>
        <p:spPr>
          <a:xfrm>
            <a:off x="-1219200" y="4080510"/>
            <a:ext cx="14630400" cy="2777490"/>
          </a:xfrm>
          <a:prstGeom prst="rect">
            <a:avLst/>
          </a:prstGeom>
        </p:spPr>
      </p:pic>
    </p:spTree>
    <p:extLst>
      <p:ext uri="{BB962C8B-B14F-4D97-AF65-F5344CB8AC3E}">
        <p14:creationId xmlns:p14="http://schemas.microsoft.com/office/powerpoint/2010/main" val="31821312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9193E01-7299-9853-B133-D8C1BEC26112}"/>
              </a:ext>
            </a:extLst>
          </p:cNvPr>
          <p:cNvSpPr/>
          <p:nvPr/>
        </p:nvSpPr>
        <p:spPr>
          <a:xfrm>
            <a:off x="112544" y="189914"/>
            <a:ext cx="11863146"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C85B258A-F139-0B1C-C5FA-E7F146290991}"/>
              </a:ext>
            </a:extLst>
          </p:cNvPr>
          <p:cNvSpPr txBox="1"/>
          <p:nvPr/>
        </p:nvSpPr>
        <p:spPr>
          <a:xfrm>
            <a:off x="1297857" y="1150374"/>
            <a:ext cx="10196052" cy="3585597"/>
          </a:xfrm>
          <a:prstGeom prst="rect">
            <a:avLst/>
          </a:prstGeom>
          <a:noFill/>
        </p:spPr>
        <p:txBody>
          <a:bodyPr wrap="square" rtlCol="0">
            <a:spAutoFit/>
          </a:bodyPr>
          <a:lstStyle/>
          <a:p>
            <a:pPr marL="0" marR="0" indent="360045" algn="just">
              <a:lnSpc>
                <a:spcPct val="150000"/>
              </a:lnSpc>
              <a:spcBef>
                <a:spcPts val="600"/>
              </a:spcBef>
              <a:spcAft>
                <a:spcPts val="600"/>
              </a:spcAft>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cộng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hai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{57}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{83} GF(2^8).</a:t>
            </a:r>
          </a:p>
          <a:p>
            <a:pPr marL="0" marR="0" indent="360045" algn="just">
              <a:lnSpc>
                <a:spcPct val="150000"/>
              </a:lnSpc>
              <a:spcBef>
                <a:spcPts val="600"/>
              </a:spcBef>
              <a:spcAft>
                <a:spcPts val="6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indent="360045" algn="just">
              <a:lnSpc>
                <a:spcPct val="150000"/>
              </a:lnSpc>
              <a:spcBef>
                <a:spcPts val="600"/>
              </a:spcBef>
              <a:spcAft>
                <a:spcPts val="6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{57} = 0101.0111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đương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f (x) = x^6 + x^4 + x^2 +x+1</a:t>
            </a:r>
          </a:p>
          <a:p>
            <a:pPr marL="0" marR="0" indent="360045" algn="just">
              <a:lnSpc>
                <a:spcPct val="150000"/>
              </a:lnSpc>
              <a:spcBef>
                <a:spcPts val="600"/>
              </a:spcBef>
              <a:spcAft>
                <a:spcPts val="6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{83} = 1000.0011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đương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g(x) = x^7 + x+1.</a:t>
            </a:r>
          </a:p>
          <a:p>
            <a:r>
              <a:rPr lang="en-US" sz="2000" dirty="0">
                <a:effectLst/>
                <a:latin typeface="Times New Roman" panose="02020603050405020304" pitchFamily="18" charset="0"/>
                <a:ea typeface="Calibri" panose="020F0502020204030204" pitchFamily="34" charset="0"/>
              </a:rPr>
              <a:t>f(x)+g(x)= x^6 + x^4 + x^2 +x+1+ x^7 + x+1</a:t>
            </a:r>
          </a:p>
          <a:p>
            <a:r>
              <a:rPr lang="en-US" sz="2000" dirty="0">
                <a:latin typeface="Times New Roman" panose="02020603050405020304" pitchFamily="18" charset="0"/>
                <a:ea typeface="Calibri" panose="020F0502020204030204" pitchFamily="34" charset="0"/>
              </a:rPr>
              <a:t>	</a:t>
            </a:r>
            <a:r>
              <a:rPr lang="en-US" sz="2000" dirty="0">
                <a:effectLst/>
                <a:latin typeface="Times New Roman" panose="02020603050405020304" pitchFamily="18" charset="0"/>
                <a:ea typeface="Calibri" panose="020F0502020204030204" pitchFamily="34" charset="0"/>
              </a:rPr>
              <a:t>=x^7+x^6+x^4+x^2</a:t>
            </a:r>
          </a:p>
          <a:p>
            <a:r>
              <a:rPr lang="en-US" sz="2000" dirty="0">
                <a:effectLst/>
                <a:latin typeface="Times New Roman" panose="02020603050405020304" pitchFamily="18" charset="0"/>
                <a:ea typeface="Calibri" panose="020F0502020204030204" pitchFamily="34" charset="0"/>
              </a:rPr>
              <a:t>	=11010100</a:t>
            </a:r>
            <a:endParaRPr lang="en-US" sz="2000" dirty="0"/>
          </a:p>
        </p:txBody>
      </p:sp>
    </p:spTree>
    <p:extLst>
      <p:ext uri="{BB962C8B-B14F-4D97-AF65-F5344CB8AC3E}">
        <p14:creationId xmlns:p14="http://schemas.microsoft.com/office/powerpoint/2010/main" val="2289362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583406C-9314-6D1C-ACFB-927D71CD7890}"/>
              </a:ext>
            </a:extLst>
          </p:cNvPr>
          <p:cNvSpPr/>
          <p:nvPr/>
        </p:nvSpPr>
        <p:spPr>
          <a:xfrm>
            <a:off x="112544" y="189914"/>
            <a:ext cx="11863146"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1A046B0-D225-BAC7-EC07-6B0A5A9CE255}"/>
              </a:ext>
            </a:extLst>
          </p:cNvPr>
          <p:cNvSpPr txBox="1"/>
          <p:nvPr/>
        </p:nvSpPr>
        <p:spPr>
          <a:xfrm>
            <a:off x="737420" y="884903"/>
            <a:ext cx="11051457" cy="3139321"/>
          </a:xfrm>
          <a:prstGeom prst="rect">
            <a:avLst/>
          </a:prstGeom>
          <a:noFill/>
        </p:spPr>
        <p:txBody>
          <a:bodyPr wrap="square" rtlCol="0">
            <a:spAutoFit/>
          </a:bodyPr>
          <a:lstStyle/>
          <a:p>
            <a:pPr marL="0" marR="0" indent="360045" algn="just">
              <a:lnSpc>
                <a:spcPct val="150000"/>
              </a:lnSpc>
              <a:spcBef>
                <a:spcPts val="600"/>
              </a:spcBef>
              <a:spcAft>
                <a:spcPts val="6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indent="360045" algn="just">
              <a:lnSpc>
                <a:spcPct val="150000"/>
              </a:lnSpc>
              <a:spcBef>
                <a:spcPts val="600"/>
              </a:spcBef>
              <a:spcAft>
                <a:spcPts val="6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f(x) x g(x) = x^13 + x^11 + x^9 + x^8 + x^7 + x^7 + x^5 + x^3 + x^2 + x + x^6 + x^2 + x^2 + x + 1</a:t>
            </a:r>
          </a:p>
          <a:p>
            <a:pPr marL="0" marR="0" indent="360045" algn="just">
              <a:lnSpc>
                <a:spcPct val="150000"/>
              </a:lnSpc>
              <a:spcBef>
                <a:spcPts val="600"/>
              </a:spcBef>
              <a:spcAft>
                <a:spcPts val="6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		      = x^13 + x^11 + x^9 + x^8 + x^6 + x^5 + x^4 + x^3 + 1 </a:t>
            </a:r>
          </a:p>
          <a:p>
            <a:pPr marL="0" marR="0" indent="360045" algn="just">
              <a:lnSpc>
                <a:spcPct val="150000"/>
              </a:lnSpc>
              <a:spcBef>
                <a:spcPts val="600"/>
              </a:spcBef>
              <a:spcAft>
                <a:spcPts val="600"/>
              </a:spcAft>
            </a:pPr>
            <a:r>
              <a:rPr lang="en-US"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dirty="0">
                <a:effectLst/>
                <a:latin typeface="Times New Roman" panose="02020603050405020304" pitchFamily="18" charset="0"/>
                <a:ea typeface="Calibri" panose="020F0502020204030204" pitchFamily="34" charset="0"/>
                <a:cs typeface="Times New Roman" panose="02020603050405020304" pitchFamily="18" charset="0"/>
              </a:rPr>
              <a:t> f(x) x g(x) mod (x)</a:t>
            </a:r>
          </a:p>
          <a:p>
            <a:pPr marL="0" marR="0" indent="360045" algn="just">
              <a:lnSpc>
                <a:spcPct val="150000"/>
              </a:lnSpc>
              <a:spcBef>
                <a:spcPts val="600"/>
              </a:spcBef>
              <a:spcAft>
                <a:spcPts val="6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(x^13 + x^11 + x^9 + x^8 + x^6 + x^5 + x^4 + x^3 + 1)mod(x^8+ x^4+ X^3+ x+1)=x^7+x^6+x^1=11000001</a:t>
            </a:r>
          </a:p>
          <a:p>
            <a:endParaRPr lang="en-US" dirty="0"/>
          </a:p>
        </p:txBody>
      </p:sp>
      <p:pic>
        <p:nvPicPr>
          <p:cNvPr id="4" name="Picture 3">
            <a:extLst>
              <a:ext uri="{FF2B5EF4-FFF2-40B4-BE49-F238E27FC236}">
                <a16:creationId xmlns:a16="http://schemas.microsoft.com/office/drawing/2014/main" id="{CB17D756-0235-8882-9FC0-2BC296368CE8}"/>
              </a:ext>
            </a:extLst>
          </p:cNvPr>
          <p:cNvPicPr>
            <a:picLocks noChangeAspect="1"/>
          </p:cNvPicPr>
          <p:nvPr/>
        </p:nvPicPr>
        <p:blipFill>
          <a:blip r:embed="rId2"/>
          <a:stretch>
            <a:fillRect/>
          </a:stretch>
        </p:blipFill>
        <p:spPr>
          <a:xfrm>
            <a:off x="2972599" y="3832355"/>
            <a:ext cx="5939790" cy="2771775"/>
          </a:xfrm>
          <a:prstGeom prst="rect">
            <a:avLst/>
          </a:prstGeom>
        </p:spPr>
      </p:pic>
    </p:spTree>
    <p:extLst>
      <p:ext uri="{BB962C8B-B14F-4D97-AF65-F5344CB8AC3E}">
        <p14:creationId xmlns:p14="http://schemas.microsoft.com/office/powerpoint/2010/main" val="721261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1636704D-5C19-DED2-40C7-1543D9126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397" y="247650"/>
            <a:ext cx="9039206" cy="636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561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37CE71-EBA3-7CA6-CA7F-7D5F65EE0BCE}"/>
              </a:ext>
            </a:extLst>
          </p:cNvPr>
          <p:cNvSpPr txBox="1"/>
          <p:nvPr/>
        </p:nvSpPr>
        <p:spPr>
          <a:xfrm>
            <a:off x="781050" y="1588234"/>
            <a:ext cx="6229350" cy="3829382"/>
          </a:xfrm>
          <a:prstGeom prst="rect">
            <a:avLst/>
          </a:prstGeom>
          <a:noFill/>
        </p:spPr>
        <p:txBody>
          <a:bodyPr wrap="square">
            <a:spAutoFit/>
          </a:bodyPr>
          <a:lstStyle/>
          <a:p>
            <a:pPr>
              <a:lnSpc>
                <a:spcPct val="150000"/>
              </a:lnSpc>
            </a:pPr>
            <a:r>
              <a:rPr lang="vi-VN" sz="2400" b="1">
                <a:solidFill>
                  <a:srgbClr val="3D3838"/>
                </a:solidFill>
                <a:latin typeface="Source Sans Pro" pitchFamily="34" charset="0"/>
                <a:ea typeface="Source Sans Pro" pitchFamily="34" charset="-122"/>
              </a:rPr>
              <a:t>Plaintext và Ciphertext</a:t>
            </a:r>
            <a:endParaRPr lang="en-GB" sz="2400" b="1">
              <a:solidFill>
                <a:srgbClr val="3D3838"/>
              </a:solidFill>
              <a:latin typeface="Source Sans Pro" pitchFamily="34" charset="0"/>
              <a:ea typeface="Source Sans Pro" pitchFamily="34" charset="-122"/>
            </a:endParaRPr>
          </a:p>
          <a:p>
            <a:pPr>
              <a:lnSpc>
                <a:spcPct val="150000"/>
              </a:lnSpc>
            </a:pPr>
            <a:endParaRPr lang="vi-VN" sz="2000" b="1">
              <a:solidFill>
                <a:srgbClr val="3D3838"/>
              </a:solidFill>
              <a:latin typeface="Source Sans Pro" pitchFamily="34" charset="0"/>
              <a:ea typeface="Source Sans Pro" pitchFamily="34" charset="-122"/>
            </a:endParaRPr>
          </a:p>
          <a:p>
            <a:pPr algn="just">
              <a:lnSpc>
                <a:spcPct val="150000"/>
              </a:lnSpc>
            </a:pPr>
            <a:r>
              <a:rPr lang="vi-VN" sz="2000">
                <a:solidFill>
                  <a:srgbClr val="3D3838"/>
                </a:solidFill>
                <a:latin typeface="Source Sans Pro" pitchFamily="34" charset="0"/>
                <a:ea typeface="Source Sans Pro" pitchFamily="34" charset="-122"/>
              </a:rPr>
              <a:t>Mã hóa AES biến đổi một Plaintext (bản rõ) có kích thước khối 128-bit thành một Ciphertext (bản mã hóa). Plaintext có thể là bất kỳ dạng dữ liệu nào như văn bản, hình ảnh, âm thanh,... Sau khi được mã hóa, Ciphertext sẽ không thể đọc được bởi những người không có quyền truy cập.</a:t>
            </a:r>
          </a:p>
        </p:txBody>
      </p:sp>
      <p:sp>
        <p:nvSpPr>
          <p:cNvPr id="5" name="TextBox 4">
            <a:extLst>
              <a:ext uri="{FF2B5EF4-FFF2-40B4-BE49-F238E27FC236}">
                <a16:creationId xmlns:a16="http://schemas.microsoft.com/office/drawing/2014/main" id="{06A83D0A-E970-690D-A4A3-84A36BD53BA8}"/>
              </a:ext>
            </a:extLst>
          </p:cNvPr>
          <p:cNvSpPr txBox="1"/>
          <p:nvPr/>
        </p:nvSpPr>
        <p:spPr>
          <a:xfrm>
            <a:off x="781050" y="536138"/>
            <a:ext cx="6096000" cy="650627"/>
          </a:xfrm>
          <a:prstGeom prst="rect">
            <a:avLst/>
          </a:prstGeom>
          <a:noFill/>
        </p:spPr>
        <p:txBody>
          <a:bodyPr wrap="square">
            <a:spAutoFit/>
          </a:bodyPr>
          <a:lstStyle/>
          <a:p>
            <a:r>
              <a:rPr lang="vi-VN" sz="3628" b="1" kern="0" spc="-37">
                <a:solidFill>
                  <a:srgbClr val="000000"/>
                </a:solidFill>
                <a:latin typeface="Montserrat" pitchFamily="34" charset="0"/>
              </a:rPr>
              <a:t>Nguyên lý Mã Hóa AES</a:t>
            </a:r>
          </a:p>
        </p:txBody>
      </p:sp>
      <p:pic>
        <p:nvPicPr>
          <p:cNvPr id="1026" name="Picture 2" descr="Mã hoá là gì? Tại sao cần mã hoá dữ liệu? | Locker">
            <a:extLst>
              <a:ext uri="{FF2B5EF4-FFF2-40B4-BE49-F238E27FC236}">
                <a16:creationId xmlns:a16="http://schemas.microsoft.com/office/drawing/2014/main" id="{A2F20380-0DE1-F3DE-D9C2-8D99C2EB41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528" r="26302"/>
          <a:stretch/>
        </p:blipFill>
        <p:spPr bwMode="auto">
          <a:xfrm>
            <a:off x="7915275" y="-175881"/>
            <a:ext cx="5619750" cy="749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33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A83D0A-E970-690D-A4A3-84A36BD53BA8}"/>
              </a:ext>
            </a:extLst>
          </p:cNvPr>
          <p:cNvSpPr txBox="1"/>
          <p:nvPr/>
        </p:nvSpPr>
        <p:spPr>
          <a:xfrm>
            <a:off x="609600" y="536138"/>
            <a:ext cx="6096000" cy="650627"/>
          </a:xfrm>
          <a:prstGeom prst="rect">
            <a:avLst/>
          </a:prstGeom>
          <a:noFill/>
        </p:spPr>
        <p:txBody>
          <a:bodyPr wrap="square">
            <a:spAutoFit/>
          </a:bodyPr>
          <a:lstStyle/>
          <a:p>
            <a:r>
              <a:rPr lang="vi-VN" sz="3628" b="1" kern="0" spc="-37">
                <a:solidFill>
                  <a:srgbClr val="000000"/>
                </a:solidFill>
                <a:latin typeface="Montserrat" pitchFamily="34" charset="0"/>
              </a:rPr>
              <a:t>Nguyên lý Mã Hóa AES</a:t>
            </a:r>
          </a:p>
        </p:txBody>
      </p:sp>
      <p:pic>
        <p:nvPicPr>
          <p:cNvPr id="1026" name="Picture 2" descr="Mã hoá là gì? Tại sao cần mã hoá dữ liệu? | Locker">
            <a:extLst>
              <a:ext uri="{FF2B5EF4-FFF2-40B4-BE49-F238E27FC236}">
                <a16:creationId xmlns:a16="http://schemas.microsoft.com/office/drawing/2014/main" id="{A2F20380-0DE1-F3DE-D9C2-8D99C2EB41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388" r="10442"/>
          <a:stretch/>
        </p:blipFill>
        <p:spPr bwMode="auto">
          <a:xfrm>
            <a:off x="7915275" y="-175881"/>
            <a:ext cx="5619750" cy="74961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19C7D04-D994-74AF-3C15-99E58BA15C3E}"/>
              </a:ext>
            </a:extLst>
          </p:cNvPr>
          <p:cNvSpPr txBox="1"/>
          <p:nvPr/>
        </p:nvSpPr>
        <p:spPr>
          <a:xfrm>
            <a:off x="609600" y="2066235"/>
            <a:ext cx="6772274" cy="3090718"/>
          </a:xfrm>
          <a:prstGeom prst="rect">
            <a:avLst/>
          </a:prstGeom>
          <a:noFill/>
        </p:spPr>
        <p:txBody>
          <a:bodyPr wrap="square">
            <a:spAutoFit/>
          </a:bodyPr>
          <a:lstStyle/>
          <a:p>
            <a:pPr marL="0" algn="l" rtl="0" eaLnBrk="1" latinLnBrk="0" hangingPunct="1">
              <a:spcBef>
                <a:spcPts val="0"/>
              </a:spcBef>
              <a:spcAft>
                <a:spcPts val="0"/>
              </a:spcAft>
            </a:pPr>
            <a:r>
              <a:rPr lang="vi-VN" sz="2400" b="1">
                <a:solidFill>
                  <a:srgbClr val="3D3838"/>
                </a:solidFill>
                <a:latin typeface="Source Sans Pro" pitchFamily="34" charset="0"/>
                <a:ea typeface="Source Sans Pro" pitchFamily="34" charset="-122"/>
              </a:rPr>
              <a:t>Vai trò của Khóa (Key)</a:t>
            </a:r>
            <a:endParaRPr lang="en-GB" sz="2400" b="1">
              <a:solidFill>
                <a:srgbClr val="3D3838"/>
              </a:solidFill>
              <a:latin typeface="Source Sans Pro" pitchFamily="34" charset="0"/>
              <a:ea typeface="Source Sans Pro" pitchFamily="34" charset="-122"/>
            </a:endParaRPr>
          </a:p>
          <a:p>
            <a:pPr marL="0" algn="just" rtl="0" eaLnBrk="1" latinLnBrk="0" hangingPunct="1">
              <a:spcBef>
                <a:spcPts val="0"/>
              </a:spcBef>
              <a:spcAft>
                <a:spcPts val="0"/>
              </a:spcAft>
            </a:pPr>
            <a:endParaRPr lang="en-GB" sz="2400" b="1">
              <a:solidFill>
                <a:srgbClr val="3D3838"/>
              </a:solidFill>
              <a:latin typeface="Source Sans Pro" pitchFamily="34" charset="0"/>
              <a:ea typeface="Source Sans Pro" pitchFamily="34" charset="-122"/>
            </a:endParaRPr>
          </a:p>
          <a:p>
            <a:pPr marL="0" algn="just" rtl="0" eaLnBrk="1" latinLnBrk="0" hangingPunct="1">
              <a:lnSpc>
                <a:spcPct val="150000"/>
              </a:lnSpc>
              <a:spcBef>
                <a:spcPts val="0"/>
              </a:spcBef>
              <a:spcAft>
                <a:spcPts val="0"/>
              </a:spcAft>
            </a:pPr>
            <a:r>
              <a:rPr lang="vi-VN" sz="2000">
                <a:solidFill>
                  <a:srgbClr val="3D3838"/>
                </a:solidFill>
                <a:latin typeface="Source Sans Pro" pitchFamily="34" charset="0"/>
                <a:ea typeface="Source Sans Pro" pitchFamily="34" charset="-122"/>
              </a:rPr>
              <a:t>Khóa (Key) là yếu tố quan trọng nhất trong quá trình mã hóa và giải mã AES. Khóa là một giá trị bí mật có kích thước 128-bit, 192-bit hoặc 256-bit, được sử dụng để biến đổi Plaintext thành Ciphertext và ngược lại. Độ dài và độ ngẫu nhiên của Khóa quyết định mức độ bảo mật của quá trình mã hóa.</a:t>
            </a:r>
            <a:endParaRPr lang="en-GB" sz="2000">
              <a:solidFill>
                <a:srgbClr val="3D3838"/>
              </a:solidFill>
              <a:latin typeface="Source Sans Pro" pitchFamily="34" charset="0"/>
              <a:ea typeface="Source Sans Pro" pitchFamily="34" charset="-122"/>
            </a:endParaRPr>
          </a:p>
        </p:txBody>
      </p:sp>
    </p:spTree>
    <p:extLst>
      <p:ext uri="{BB962C8B-B14F-4D97-AF65-F5344CB8AC3E}">
        <p14:creationId xmlns:p14="http://schemas.microsoft.com/office/powerpoint/2010/main" val="197214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9C7D04-D994-74AF-3C15-99E58BA15C3E}"/>
              </a:ext>
            </a:extLst>
          </p:cNvPr>
          <p:cNvSpPr txBox="1"/>
          <p:nvPr/>
        </p:nvSpPr>
        <p:spPr>
          <a:xfrm>
            <a:off x="624114" y="629321"/>
            <a:ext cx="6995886" cy="830997"/>
          </a:xfrm>
          <a:prstGeom prst="rect">
            <a:avLst/>
          </a:prstGeom>
          <a:noFill/>
        </p:spPr>
        <p:txBody>
          <a:bodyPr wrap="square">
            <a:spAutoFit/>
          </a:bodyPr>
          <a:lstStyle/>
          <a:p>
            <a:pPr marL="0" algn="l" rtl="0" eaLnBrk="1" latinLnBrk="0" hangingPunct="1">
              <a:spcBef>
                <a:spcPts val="0"/>
              </a:spcBef>
              <a:spcAft>
                <a:spcPts val="0"/>
              </a:spcAft>
            </a:pPr>
            <a:r>
              <a:rPr lang="en-GB" sz="2400" b="1">
                <a:solidFill>
                  <a:srgbClr val="3D3838"/>
                </a:solidFill>
                <a:latin typeface="Source Sans Pro" pitchFamily="34" charset="0"/>
                <a:ea typeface="Source Sans Pro" pitchFamily="34" charset="-122"/>
              </a:rPr>
              <a:t>Trong quá trình mã hoá và giải mã các khối dữ liệu và khoá sẽ được chuyển vào một ma trận 4 x 4</a:t>
            </a:r>
          </a:p>
        </p:txBody>
      </p:sp>
      <p:sp>
        <p:nvSpPr>
          <p:cNvPr id="2" name="TextBox 1">
            <a:extLst>
              <a:ext uri="{FF2B5EF4-FFF2-40B4-BE49-F238E27FC236}">
                <a16:creationId xmlns:a16="http://schemas.microsoft.com/office/drawing/2014/main" id="{C57294DB-5643-646E-8BA8-811DFB27F229}"/>
              </a:ext>
            </a:extLst>
          </p:cNvPr>
          <p:cNvSpPr txBox="1"/>
          <p:nvPr/>
        </p:nvSpPr>
        <p:spPr>
          <a:xfrm>
            <a:off x="624114" y="1733499"/>
            <a:ext cx="8606970" cy="369332"/>
          </a:xfrm>
          <a:prstGeom prst="rect">
            <a:avLst/>
          </a:prstGeom>
          <a:noFill/>
        </p:spPr>
        <p:txBody>
          <a:bodyPr wrap="square">
            <a:spAutoFit/>
          </a:bodyPr>
          <a:lstStyle/>
          <a:p>
            <a:pPr algn="just"/>
            <a:r>
              <a:rPr lang="en-US" i="1">
                <a:latin typeface="Times New Roman" panose="02020603050405020304" pitchFamily="18" charset="0"/>
                <a:ea typeface="Calibri" panose="020F0502020204030204" pitchFamily="34" charset="0"/>
              </a:rPr>
              <a:t>Giả sử : </a:t>
            </a:r>
            <a:r>
              <a:rPr lang="en-US" sz="1800" i="1">
                <a:effectLst/>
                <a:latin typeface="Times New Roman" panose="02020603050405020304" pitchFamily="18" charset="0"/>
                <a:ea typeface="Calibri" panose="020F0502020204030204" pitchFamily="34" charset="0"/>
              </a:rPr>
              <a:t>key-128</a:t>
            </a:r>
            <a:r>
              <a:rPr lang="en-US" sz="1800">
                <a:effectLst/>
                <a:latin typeface="Times New Roman" panose="02020603050405020304" pitchFamily="18" charset="0"/>
                <a:ea typeface="Calibri" panose="020F0502020204030204" pitchFamily="34" charset="0"/>
              </a:rPr>
              <a:t> = 2B 7E 15 16 28 AE D2 A6 AB F7 15 88 09 CF 4F 3C</a:t>
            </a:r>
            <a:endParaRPr lang="en-GB" sz="1100">
              <a:effectLst/>
              <a:latin typeface="Times New Roman" panose="02020603050405020304" pitchFamily="18" charset="0"/>
              <a:ea typeface="Calibri" panose="020F0502020204030204" pitchFamily="34" charset="0"/>
            </a:endParaRPr>
          </a:p>
        </p:txBody>
      </p:sp>
      <p:graphicFrame>
        <p:nvGraphicFramePr>
          <p:cNvPr id="3" name="Table 2">
            <a:extLst>
              <a:ext uri="{FF2B5EF4-FFF2-40B4-BE49-F238E27FC236}">
                <a16:creationId xmlns:a16="http://schemas.microsoft.com/office/drawing/2014/main" id="{7EA97662-8D47-25F4-F570-76CA33D5D15A}"/>
              </a:ext>
            </a:extLst>
          </p:cNvPr>
          <p:cNvGraphicFramePr>
            <a:graphicFrameLocks noGrp="1"/>
          </p:cNvGraphicFramePr>
          <p:nvPr>
            <p:extLst>
              <p:ext uri="{D42A27DB-BD31-4B8C-83A1-F6EECF244321}">
                <p14:modId xmlns:p14="http://schemas.microsoft.com/office/powerpoint/2010/main" val="3141955923"/>
              </p:ext>
            </p:extLst>
          </p:nvPr>
        </p:nvGraphicFramePr>
        <p:xfrm>
          <a:off x="4443546" y="2684807"/>
          <a:ext cx="720000" cy="288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23992464"/>
                    </a:ext>
                  </a:extLst>
                </a:gridCol>
              </a:tblGrid>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9683029"/>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CF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9560304"/>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4F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15688180"/>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3C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6819350"/>
                  </a:ext>
                </a:extLst>
              </a:tr>
            </a:tbl>
          </a:graphicData>
        </a:graphic>
      </p:graphicFrame>
      <p:graphicFrame>
        <p:nvGraphicFramePr>
          <p:cNvPr id="4" name="Table 3">
            <a:extLst>
              <a:ext uri="{FF2B5EF4-FFF2-40B4-BE49-F238E27FC236}">
                <a16:creationId xmlns:a16="http://schemas.microsoft.com/office/drawing/2014/main" id="{EC1C13E0-BA76-08F1-04BA-1D0CB159B739}"/>
              </a:ext>
            </a:extLst>
          </p:cNvPr>
          <p:cNvGraphicFramePr>
            <a:graphicFrameLocks noGrp="1"/>
          </p:cNvGraphicFramePr>
          <p:nvPr>
            <p:extLst>
              <p:ext uri="{D42A27DB-BD31-4B8C-83A1-F6EECF244321}">
                <p14:modId xmlns:p14="http://schemas.microsoft.com/office/powerpoint/2010/main" val="2190348901"/>
              </p:ext>
            </p:extLst>
          </p:nvPr>
        </p:nvGraphicFramePr>
        <p:xfrm>
          <a:off x="2283546" y="2684807"/>
          <a:ext cx="720000" cy="288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221287435"/>
                    </a:ext>
                  </a:extLst>
                </a:gridCol>
              </a:tblGrid>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2B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756873"/>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7E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783309"/>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2114314"/>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7131990"/>
                  </a:ext>
                </a:extLst>
              </a:tr>
            </a:tbl>
          </a:graphicData>
        </a:graphic>
      </p:graphicFrame>
      <p:graphicFrame>
        <p:nvGraphicFramePr>
          <p:cNvPr id="6" name="Table 5">
            <a:extLst>
              <a:ext uri="{FF2B5EF4-FFF2-40B4-BE49-F238E27FC236}">
                <a16:creationId xmlns:a16="http://schemas.microsoft.com/office/drawing/2014/main" id="{B52814E8-CE19-E571-7D51-26BEB0A929DC}"/>
              </a:ext>
            </a:extLst>
          </p:cNvPr>
          <p:cNvGraphicFramePr>
            <a:graphicFrameLocks noGrp="1"/>
          </p:cNvGraphicFramePr>
          <p:nvPr>
            <p:extLst>
              <p:ext uri="{D42A27DB-BD31-4B8C-83A1-F6EECF244321}">
                <p14:modId xmlns:p14="http://schemas.microsoft.com/office/powerpoint/2010/main" val="4163455988"/>
              </p:ext>
            </p:extLst>
          </p:nvPr>
        </p:nvGraphicFramePr>
        <p:xfrm>
          <a:off x="3003546" y="2684807"/>
          <a:ext cx="720000" cy="288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1545559466"/>
                    </a:ext>
                  </a:extLst>
                </a:gridCol>
              </a:tblGrid>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7513823"/>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AE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3806798"/>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D2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9196742"/>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A6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5080615"/>
                  </a:ext>
                </a:extLst>
              </a:tr>
            </a:tbl>
          </a:graphicData>
        </a:graphic>
      </p:graphicFrame>
      <p:graphicFrame>
        <p:nvGraphicFramePr>
          <p:cNvPr id="8" name="Table 7">
            <a:extLst>
              <a:ext uri="{FF2B5EF4-FFF2-40B4-BE49-F238E27FC236}">
                <a16:creationId xmlns:a16="http://schemas.microsoft.com/office/drawing/2014/main" id="{AC617690-8339-1A7E-6D84-00B5A7D93024}"/>
              </a:ext>
            </a:extLst>
          </p:cNvPr>
          <p:cNvGraphicFramePr>
            <a:graphicFrameLocks noGrp="1"/>
          </p:cNvGraphicFramePr>
          <p:nvPr>
            <p:extLst>
              <p:ext uri="{D42A27DB-BD31-4B8C-83A1-F6EECF244321}">
                <p14:modId xmlns:p14="http://schemas.microsoft.com/office/powerpoint/2010/main" val="4181463615"/>
              </p:ext>
            </p:extLst>
          </p:nvPr>
        </p:nvGraphicFramePr>
        <p:xfrm>
          <a:off x="3723546" y="2684807"/>
          <a:ext cx="720000" cy="288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933369024"/>
                    </a:ext>
                  </a:extLst>
                </a:gridCol>
              </a:tblGrid>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AB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9758722"/>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F7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199309"/>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1457381"/>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74183222"/>
                  </a:ext>
                </a:extLst>
              </a:tr>
            </a:tbl>
          </a:graphicData>
        </a:graphic>
      </p:graphicFrame>
      <p:pic>
        <p:nvPicPr>
          <p:cNvPr id="9" name="Picture 2" descr="Giới thiệu 5 phần mềm mã hóa tốt nhất trên thị trường">
            <a:extLst>
              <a:ext uri="{FF2B5EF4-FFF2-40B4-BE49-F238E27FC236}">
                <a16:creationId xmlns:a16="http://schemas.microsoft.com/office/drawing/2014/main" id="{E480B274-A0D6-0D33-FC01-36CB17ABA1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476"/>
          <a:stretch/>
        </p:blipFill>
        <p:spPr bwMode="auto">
          <a:xfrm>
            <a:off x="7620000" y="0"/>
            <a:ext cx="926156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42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5FC356-F377-C8DC-EF3D-E9FB1F5DA451}"/>
              </a:ext>
            </a:extLst>
          </p:cNvPr>
          <p:cNvPicPr>
            <a:picLocks noChangeAspect="1"/>
          </p:cNvPicPr>
          <p:nvPr/>
        </p:nvPicPr>
        <p:blipFill>
          <a:blip r:embed="rId2"/>
          <a:stretch>
            <a:fillRect/>
          </a:stretch>
        </p:blipFill>
        <p:spPr>
          <a:xfrm>
            <a:off x="0" y="0"/>
            <a:ext cx="6022393" cy="6858000"/>
          </a:xfrm>
          <a:prstGeom prst="rect">
            <a:avLst/>
          </a:prstGeom>
        </p:spPr>
      </p:pic>
      <p:sp>
        <p:nvSpPr>
          <p:cNvPr id="3" name="TextBox 2">
            <a:extLst>
              <a:ext uri="{FF2B5EF4-FFF2-40B4-BE49-F238E27FC236}">
                <a16:creationId xmlns:a16="http://schemas.microsoft.com/office/drawing/2014/main" id="{4B608080-CAFE-E17D-F8C7-212FE5985D04}"/>
              </a:ext>
            </a:extLst>
          </p:cNvPr>
          <p:cNvSpPr txBox="1"/>
          <p:nvPr/>
        </p:nvSpPr>
        <p:spPr>
          <a:xfrm>
            <a:off x="6807200" y="565166"/>
            <a:ext cx="6096000" cy="707886"/>
          </a:xfrm>
          <a:prstGeom prst="rect">
            <a:avLst/>
          </a:prstGeom>
          <a:noFill/>
        </p:spPr>
        <p:txBody>
          <a:bodyPr wrap="square">
            <a:spAutoFit/>
          </a:bodyPr>
          <a:lstStyle/>
          <a:p>
            <a:r>
              <a:rPr lang="vi-VN" sz="4000" b="1" kern="0" spc="-37">
                <a:solidFill>
                  <a:srgbClr val="000000"/>
                </a:solidFill>
                <a:latin typeface="Montserrat" pitchFamily="34" charset="0"/>
              </a:rPr>
              <a:t>Mã Hóa AES</a:t>
            </a:r>
          </a:p>
        </p:txBody>
      </p:sp>
      <p:sp>
        <p:nvSpPr>
          <p:cNvPr id="4" name="Text 4">
            <a:extLst>
              <a:ext uri="{FF2B5EF4-FFF2-40B4-BE49-F238E27FC236}">
                <a16:creationId xmlns:a16="http://schemas.microsoft.com/office/drawing/2014/main" id="{5661C261-966B-557B-3159-0D6389B23BB6}"/>
              </a:ext>
            </a:extLst>
          </p:cNvPr>
          <p:cNvSpPr/>
          <p:nvPr/>
        </p:nvSpPr>
        <p:spPr>
          <a:xfrm>
            <a:off x="6807200" y="1459585"/>
            <a:ext cx="4934857" cy="4839620"/>
          </a:xfrm>
          <a:prstGeom prst="rect">
            <a:avLst/>
          </a:prstGeom>
          <a:noFill/>
          <a:ln/>
        </p:spPr>
        <p:txBody>
          <a:bodyPr wrap="square" rtlCol="0" anchor="t"/>
          <a:lstStyle/>
          <a:p>
            <a:pPr algn="just">
              <a:lnSpc>
                <a:spcPct val="150000"/>
              </a:lnSpc>
            </a:pPr>
            <a:r>
              <a:rPr lang="en-US" sz="1600">
                <a:solidFill>
                  <a:srgbClr val="3D3838"/>
                </a:solidFill>
                <a:latin typeface="Source Sans Pro" pitchFamily="34" charset="0"/>
                <a:ea typeface="Source Sans Pro" pitchFamily="34" charset="-122"/>
              </a:rPr>
              <a:t>Ở bước 2, tuỳ theo độ dài của khoá ta sẽ có:</a:t>
            </a:r>
          </a:p>
          <a:p>
            <a:pPr marL="342900" indent="-342900" algn="just">
              <a:lnSpc>
                <a:spcPct val="150000"/>
              </a:lnSpc>
              <a:buFont typeface="Wingdings" panose="05000000000000000000" pitchFamily="2" charset="2"/>
              <a:buChar char="q"/>
            </a:pPr>
            <a:r>
              <a:rPr lang="en-US" sz="2000">
                <a:solidFill>
                  <a:srgbClr val="3D3838"/>
                </a:solidFill>
                <a:latin typeface="Source Sans Pro" pitchFamily="34" charset="0"/>
                <a:ea typeface="Source Sans Pro" pitchFamily="34" charset="-122"/>
              </a:rPr>
              <a:t>số vòng lặp = n - 1 (vòng)</a:t>
            </a:r>
          </a:p>
          <a:p>
            <a:pPr marL="342900" indent="-342900" algn="just">
              <a:lnSpc>
                <a:spcPct val="150000"/>
              </a:lnSpc>
              <a:buFont typeface="Wingdings" panose="05000000000000000000" pitchFamily="2" charset="2"/>
              <a:buChar char="q"/>
            </a:pPr>
            <a:endParaRPr lang="en-US" sz="2000">
              <a:solidFill>
                <a:srgbClr val="3D3838"/>
              </a:solidFill>
              <a:latin typeface="Source Sans Pro" pitchFamily="34" charset="0"/>
              <a:ea typeface="Source Sans Pro" pitchFamily="34" charset="-122"/>
            </a:endParaRPr>
          </a:p>
          <a:p>
            <a:pPr marL="342900" indent="-342900" algn="just">
              <a:lnSpc>
                <a:spcPct val="150000"/>
              </a:lnSpc>
              <a:buFont typeface="Wingdings" panose="05000000000000000000" pitchFamily="2" charset="2"/>
              <a:buChar char="q"/>
            </a:pPr>
            <a:endParaRPr lang="en-US" sz="2000">
              <a:solidFill>
                <a:srgbClr val="3D3838"/>
              </a:solidFill>
              <a:latin typeface="Source Sans Pro" pitchFamily="34" charset="0"/>
              <a:ea typeface="Source Sans Pro" pitchFamily="34" charset="-122"/>
            </a:endParaRPr>
          </a:p>
          <a:p>
            <a:pPr algn="just">
              <a:lnSpc>
                <a:spcPct val="150000"/>
              </a:lnSpc>
            </a:pPr>
            <a:endParaRPr lang="en-US" sz="2000">
              <a:solidFill>
                <a:srgbClr val="3D3838"/>
              </a:solidFill>
              <a:latin typeface="Source Sans Pro" pitchFamily="34" charset="0"/>
              <a:ea typeface="Source Sans Pro" pitchFamily="34" charset="-122"/>
            </a:endParaRPr>
          </a:p>
          <a:p>
            <a:pPr algn="just">
              <a:lnSpc>
                <a:spcPct val="150000"/>
              </a:lnSpc>
            </a:pPr>
            <a:r>
              <a:rPr lang="en-US" sz="1600">
                <a:solidFill>
                  <a:srgbClr val="3D3838"/>
                </a:solidFill>
                <a:latin typeface="Source Sans Pro" pitchFamily="34" charset="0"/>
                <a:ea typeface="Source Sans Pro" pitchFamily="34" charset="-122"/>
              </a:rPr>
              <a:t>Ở bước 3 (vòng cuối cùng) ta chỉ thực hiện các bước:</a:t>
            </a:r>
          </a:p>
          <a:p>
            <a:pPr marL="342900" indent="-342900" algn="just">
              <a:lnSpc>
                <a:spcPct val="150000"/>
              </a:lnSpc>
              <a:buFont typeface="Wingdings" panose="05000000000000000000" pitchFamily="2" charset="2"/>
              <a:buChar char="q"/>
            </a:pPr>
            <a:r>
              <a:rPr lang="en-US" sz="2000">
                <a:solidFill>
                  <a:srgbClr val="3D3838"/>
                </a:solidFill>
                <a:latin typeface="Source Sans Pro" pitchFamily="34" charset="0"/>
                <a:ea typeface="Source Sans Pro" pitchFamily="34" charset="-122"/>
              </a:rPr>
              <a:t>SubBytes</a:t>
            </a:r>
          </a:p>
          <a:p>
            <a:pPr marL="342900" indent="-342900" algn="just">
              <a:lnSpc>
                <a:spcPct val="150000"/>
              </a:lnSpc>
              <a:buFont typeface="Wingdings" panose="05000000000000000000" pitchFamily="2" charset="2"/>
              <a:buChar char="q"/>
            </a:pPr>
            <a:r>
              <a:rPr lang="en-US" sz="2000">
                <a:solidFill>
                  <a:srgbClr val="3D3838"/>
                </a:solidFill>
                <a:latin typeface="Source Sans Pro" pitchFamily="34" charset="0"/>
                <a:ea typeface="Source Sans Pro" pitchFamily="34" charset="-122"/>
              </a:rPr>
              <a:t>ShiftRows</a:t>
            </a:r>
          </a:p>
          <a:p>
            <a:pPr marL="342900" indent="-342900" algn="just">
              <a:lnSpc>
                <a:spcPct val="150000"/>
              </a:lnSpc>
              <a:buFont typeface="Wingdings" panose="05000000000000000000" pitchFamily="2" charset="2"/>
              <a:buChar char="q"/>
            </a:pPr>
            <a:r>
              <a:rPr lang="en-US" sz="2000">
                <a:solidFill>
                  <a:srgbClr val="3D3838"/>
                </a:solidFill>
                <a:latin typeface="Source Sans Pro" pitchFamily="34" charset="0"/>
                <a:ea typeface="Source Sans Pro" pitchFamily="34" charset="-122"/>
              </a:rPr>
              <a:t>AddRoundKey</a:t>
            </a:r>
            <a:endParaRPr lang="en-US" sz="2000" dirty="0">
              <a:solidFill>
                <a:srgbClr val="3D3838"/>
              </a:solidFill>
              <a:latin typeface="Source Sans Pro" pitchFamily="34" charset="0"/>
              <a:ea typeface="Source Sans Pro" pitchFamily="34" charset="-122"/>
            </a:endParaRPr>
          </a:p>
        </p:txBody>
      </p:sp>
    </p:spTree>
    <p:extLst>
      <p:ext uri="{BB962C8B-B14F-4D97-AF65-F5344CB8AC3E}">
        <p14:creationId xmlns:p14="http://schemas.microsoft.com/office/powerpoint/2010/main" val="248725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TotalTime>
  <Words>3520</Words>
  <Application>Microsoft Office PowerPoint</Application>
  <PresentationFormat>Widescreen</PresentationFormat>
  <Paragraphs>387</Paragraphs>
  <Slides>52</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Arial</vt:lpstr>
      <vt:lpstr>Calibri</vt:lpstr>
      <vt:lpstr>Calibri Light</vt:lpstr>
      <vt:lpstr>Cambria Math</vt:lpstr>
      <vt:lpstr>Montserrat</vt:lpstr>
      <vt:lpstr>Source Sans Pro</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AddRoundKey</vt:lpstr>
      <vt:lpstr>PowerPoint Presentation</vt:lpstr>
      <vt:lpstr>SubBytes</vt:lpstr>
      <vt:lpstr>PowerPoint Presentation</vt:lpstr>
      <vt:lpstr>PowerPoint Presentation</vt:lpstr>
      <vt:lpstr>MixColumns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InvsubByte</vt:lpstr>
      <vt:lpstr>InvMixColumns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Thành Nguyễn Văn</dc:creator>
  <cp:lastModifiedBy>sang nguyen</cp:lastModifiedBy>
  <cp:revision>81</cp:revision>
  <dcterms:created xsi:type="dcterms:W3CDTF">2024-05-03T14:43:10Z</dcterms:created>
  <dcterms:modified xsi:type="dcterms:W3CDTF">2024-05-05T07:00:23Z</dcterms:modified>
</cp:coreProperties>
</file>